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handoutMasterIdLst>
    <p:handoutMasterId r:id="rId81"/>
  </p:handoutMasterIdLst>
  <p:sldIdLst>
    <p:sldId id="256" r:id="rId2"/>
    <p:sldId id="285" r:id="rId3"/>
    <p:sldId id="845" r:id="rId4"/>
    <p:sldId id="795" r:id="rId5"/>
    <p:sldId id="302" r:id="rId6"/>
    <p:sldId id="770" r:id="rId7"/>
    <p:sldId id="861" r:id="rId8"/>
    <p:sldId id="862" r:id="rId9"/>
    <p:sldId id="863" r:id="rId10"/>
    <p:sldId id="806" r:id="rId11"/>
    <p:sldId id="462" r:id="rId12"/>
    <p:sldId id="807" r:id="rId13"/>
    <p:sldId id="771" r:id="rId14"/>
    <p:sldId id="817" r:id="rId15"/>
    <p:sldId id="865" r:id="rId16"/>
    <p:sldId id="379" r:id="rId17"/>
    <p:sldId id="766" r:id="rId18"/>
    <p:sldId id="792" r:id="rId19"/>
    <p:sldId id="820" r:id="rId20"/>
    <p:sldId id="842" r:id="rId21"/>
    <p:sldId id="821" r:id="rId22"/>
    <p:sldId id="864" r:id="rId23"/>
    <p:sldId id="823" r:id="rId24"/>
    <p:sldId id="824" r:id="rId25"/>
    <p:sldId id="825" r:id="rId26"/>
    <p:sldId id="826" r:id="rId27"/>
    <p:sldId id="866" r:id="rId28"/>
    <p:sldId id="827" r:id="rId29"/>
    <p:sldId id="828" r:id="rId30"/>
    <p:sldId id="829" r:id="rId31"/>
    <p:sldId id="708" r:id="rId32"/>
    <p:sldId id="711" r:id="rId33"/>
    <p:sldId id="712" r:id="rId34"/>
    <p:sldId id="753" r:id="rId35"/>
    <p:sldId id="754" r:id="rId36"/>
    <p:sldId id="818" r:id="rId37"/>
    <p:sldId id="815" r:id="rId38"/>
    <p:sldId id="723" r:id="rId39"/>
    <p:sldId id="794" r:id="rId40"/>
    <p:sldId id="755" r:id="rId41"/>
    <p:sldId id="667" r:id="rId42"/>
    <p:sldId id="808" r:id="rId43"/>
    <p:sldId id="814" r:id="rId44"/>
    <p:sldId id="743" r:id="rId45"/>
    <p:sldId id="744" r:id="rId46"/>
    <p:sldId id="745" r:id="rId47"/>
    <p:sldId id="775" r:id="rId48"/>
    <p:sldId id="831" r:id="rId49"/>
    <p:sldId id="832" r:id="rId50"/>
    <p:sldId id="830" r:id="rId51"/>
    <p:sldId id="858" r:id="rId52"/>
    <p:sldId id="850" r:id="rId53"/>
    <p:sldId id="851" r:id="rId54"/>
    <p:sldId id="852" r:id="rId55"/>
    <p:sldId id="809" r:id="rId56"/>
    <p:sldId id="810" r:id="rId57"/>
    <p:sldId id="811" r:id="rId58"/>
    <p:sldId id="597" r:id="rId59"/>
    <p:sldId id="856" r:id="rId60"/>
    <p:sldId id="834" r:id="rId61"/>
    <p:sldId id="641" r:id="rId62"/>
    <p:sldId id="859" r:id="rId63"/>
    <p:sldId id="804" r:id="rId64"/>
    <p:sldId id="522" r:id="rId65"/>
    <p:sldId id="705" r:id="rId66"/>
    <p:sldId id="848" r:id="rId67"/>
    <p:sldId id="614" r:id="rId68"/>
    <p:sldId id="616" r:id="rId69"/>
    <p:sldId id="617" r:id="rId70"/>
    <p:sldId id="849" r:id="rId71"/>
    <p:sldId id="558" r:id="rId72"/>
    <p:sldId id="749" r:id="rId73"/>
    <p:sldId id="756" r:id="rId74"/>
    <p:sldId id="838" r:id="rId75"/>
    <p:sldId id="780" r:id="rId76"/>
    <p:sldId id="805" r:id="rId77"/>
    <p:sldId id="860" r:id="rId78"/>
    <p:sldId id="846" r:id="rId79"/>
  </p:sldIdLst>
  <p:sldSz cx="9906000" cy="6858000" type="A4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mas Ritzer" initials="T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6792" autoAdjust="0"/>
    <p:restoredTop sz="93324" autoAdjust="0"/>
  </p:normalViewPr>
  <p:slideViewPr>
    <p:cSldViewPr>
      <p:cViewPr varScale="1">
        <p:scale>
          <a:sx n="72" d="100"/>
          <a:sy n="72" d="100"/>
        </p:scale>
        <p:origin x="1530" y="6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8858"/>
    </p:cViewPr>
  </p:sorterViewPr>
  <p:notesViewPr>
    <p:cSldViewPr snapToGrid="0" snapToObjects="1">
      <p:cViewPr varScale="1">
        <p:scale>
          <a:sx n="83" d="100"/>
          <a:sy n="83" d="100"/>
        </p:scale>
        <p:origin x="3952" y="2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89" Type="http://schemas.openxmlformats.org/officeDocument/2006/relationships/customXml" Target="../customXml/item3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88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customXml" Target="../customXml/item1.xml"/><Relationship Id="rId61" Type="http://schemas.openxmlformats.org/officeDocument/2006/relationships/slide" Target="slides/slide60.xml"/><Relationship Id="rId82" Type="http://schemas.openxmlformats.org/officeDocument/2006/relationships/commentAuthors" Target="commentAuthors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3F056E-68BB-4B07-B1F4-83A28EC86378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7D2AC87-76B0-4FD3-9895-F5026F730942}">
      <dgm:prSet phldrT="[Text]"/>
      <dgm:spPr/>
      <dgm:t>
        <a:bodyPr/>
        <a:lstStyle/>
        <a:p>
          <a:r>
            <a:rPr lang="es-ES_tradnl" dirty="0"/>
            <a:t>Declaración Universal de Derechos Humanos</a:t>
          </a:r>
          <a:endParaRPr lang="en-GB" dirty="0"/>
        </a:p>
      </dgm:t>
    </dgm:pt>
    <dgm:pt modelId="{53372528-8664-47B7-938C-4B863C36A11E}" type="parTrans" cxnId="{B8A261DE-C6D8-483C-8740-6B3801BB19BA}">
      <dgm:prSet/>
      <dgm:spPr/>
      <dgm:t>
        <a:bodyPr/>
        <a:lstStyle/>
        <a:p>
          <a:endParaRPr lang="en-GB"/>
        </a:p>
      </dgm:t>
    </dgm:pt>
    <dgm:pt modelId="{0798CC94-0C2A-4794-9F25-2EEA138B850B}" type="sibTrans" cxnId="{B8A261DE-C6D8-483C-8740-6B3801BB19BA}">
      <dgm:prSet/>
      <dgm:spPr/>
      <dgm:t>
        <a:bodyPr/>
        <a:lstStyle/>
        <a:p>
          <a:endParaRPr lang="en-GB"/>
        </a:p>
      </dgm:t>
    </dgm:pt>
    <dgm:pt modelId="{B2D855C4-C06B-4CC1-853E-BE092AE7FF0A}">
      <dgm:prSet phldrT="[Text]"/>
      <dgm:spPr/>
      <dgm:t>
        <a:bodyPr/>
        <a:lstStyle/>
        <a:p>
          <a:r>
            <a:rPr lang="es-ES_tradnl" dirty="0"/>
            <a:t>Derechos civiles y políticos</a:t>
          </a:r>
          <a:endParaRPr lang="en-GB" dirty="0"/>
        </a:p>
      </dgm:t>
    </dgm:pt>
    <dgm:pt modelId="{869C0CF4-3A4D-46C8-9F7E-80C12398C4DB}" type="parTrans" cxnId="{75B75DC6-7DBD-40AC-A4F1-347ABB70CD91}">
      <dgm:prSet/>
      <dgm:spPr/>
      <dgm:t>
        <a:bodyPr/>
        <a:lstStyle/>
        <a:p>
          <a:endParaRPr lang="en-GB"/>
        </a:p>
      </dgm:t>
    </dgm:pt>
    <dgm:pt modelId="{106E68A9-30E5-4033-9703-FE18E6B3C6BB}" type="sibTrans" cxnId="{75B75DC6-7DBD-40AC-A4F1-347ABB70CD91}">
      <dgm:prSet/>
      <dgm:spPr/>
      <dgm:t>
        <a:bodyPr/>
        <a:lstStyle/>
        <a:p>
          <a:endParaRPr lang="en-GB"/>
        </a:p>
      </dgm:t>
    </dgm:pt>
    <dgm:pt modelId="{268C9D54-1C9B-47E4-8DEF-78CE2F0A7B6E}">
      <dgm:prSet phldrT="[Text]"/>
      <dgm:spPr/>
      <dgm:t>
        <a:bodyPr/>
        <a:lstStyle/>
        <a:p>
          <a:r>
            <a:rPr lang="es-ES_tradnl" dirty="0"/>
            <a:t>Derechos económicos, sociales y culturales</a:t>
          </a:r>
          <a:endParaRPr lang="en-GB" dirty="0"/>
        </a:p>
      </dgm:t>
    </dgm:pt>
    <dgm:pt modelId="{812CC157-01F5-427D-A26C-D630BD9DF284}" type="parTrans" cxnId="{5EE4D2AE-3462-4AAD-9356-C9523DE3366D}">
      <dgm:prSet/>
      <dgm:spPr/>
      <dgm:t>
        <a:bodyPr/>
        <a:lstStyle/>
        <a:p>
          <a:endParaRPr lang="en-GB"/>
        </a:p>
      </dgm:t>
    </dgm:pt>
    <dgm:pt modelId="{FBBA3079-491F-46FD-9C2D-3E17A4AB3097}" type="sibTrans" cxnId="{5EE4D2AE-3462-4AAD-9356-C9523DE3366D}">
      <dgm:prSet/>
      <dgm:spPr/>
      <dgm:t>
        <a:bodyPr/>
        <a:lstStyle/>
        <a:p>
          <a:endParaRPr lang="en-GB"/>
        </a:p>
      </dgm:t>
    </dgm:pt>
    <dgm:pt modelId="{9F22E318-EC3B-4787-A86B-191E2281B3D5}" type="pres">
      <dgm:prSet presAssocID="{123F056E-68BB-4B07-B1F4-83A28EC86378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423474DF-E021-4B16-9FB2-5C3F53D2D062}" type="pres">
      <dgm:prSet presAssocID="{123F056E-68BB-4B07-B1F4-83A28EC86378}" presName="cycle" presStyleCnt="0"/>
      <dgm:spPr/>
    </dgm:pt>
    <dgm:pt modelId="{75ED3EC3-B535-4C56-BE82-94E6F9F743D9}" type="pres">
      <dgm:prSet presAssocID="{123F056E-68BB-4B07-B1F4-83A28EC86378}" presName="centerShape" presStyleCnt="0"/>
      <dgm:spPr/>
    </dgm:pt>
    <dgm:pt modelId="{EC36323C-8247-4DC7-A017-2892A63A2EB9}" type="pres">
      <dgm:prSet presAssocID="{123F056E-68BB-4B07-B1F4-83A28EC86378}" presName="connSite" presStyleLbl="node1" presStyleIdx="0" presStyleCnt="4"/>
      <dgm:spPr/>
    </dgm:pt>
    <dgm:pt modelId="{9D20FD26-56AF-4341-8D0B-25EE9DD20F20}" type="pres">
      <dgm:prSet presAssocID="{123F056E-68BB-4B07-B1F4-83A28EC86378}" presName="visible" presStyleLbl="node1" presStyleIdx="0" presStyleCnt="4" custLinFactNeighborX="-607"/>
      <dgm:spPr/>
    </dgm:pt>
    <dgm:pt modelId="{5A1D4A8F-E49A-4FE6-AB5A-D3E95A3AB032}" type="pres">
      <dgm:prSet presAssocID="{53372528-8664-47B7-938C-4B863C36A11E}" presName="Name25" presStyleLbl="parChTrans1D1" presStyleIdx="0" presStyleCnt="3"/>
      <dgm:spPr/>
    </dgm:pt>
    <dgm:pt modelId="{2DE9B7AA-81A2-49F4-8A42-75EDA43A7951}" type="pres">
      <dgm:prSet presAssocID="{57D2AC87-76B0-4FD3-9895-F5026F730942}" presName="node" presStyleCnt="0"/>
      <dgm:spPr/>
    </dgm:pt>
    <dgm:pt modelId="{C0FB8309-8834-4ADB-89FF-892350D5E66D}" type="pres">
      <dgm:prSet presAssocID="{57D2AC87-76B0-4FD3-9895-F5026F730942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3B1312C0-0E64-4D88-8F11-9231021FCD19}" type="pres">
      <dgm:prSet presAssocID="{57D2AC87-76B0-4FD3-9895-F5026F730942}" presName="childNode" presStyleLbl="revTx" presStyleIdx="0" presStyleCnt="0">
        <dgm:presLayoutVars>
          <dgm:bulletEnabled val="1"/>
        </dgm:presLayoutVars>
      </dgm:prSet>
      <dgm:spPr/>
    </dgm:pt>
    <dgm:pt modelId="{84D431C2-10EB-4772-A93D-E3DC81D7E751}" type="pres">
      <dgm:prSet presAssocID="{869C0CF4-3A4D-46C8-9F7E-80C12398C4DB}" presName="Name25" presStyleLbl="parChTrans1D1" presStyleIdx="1" presStyleCnt="3"/>
      <dgm:spPr/>
    </dgm:pt>
    <dgm:pt modelId="{68BB9E5F-E655-42BE-9D4A-7DDE4BCAFCD0}" type="pres">
      <dgm:prSet presAssocID="{B2D855C4-C06B-4CC1-853E-BE092AE7FF0A}" presName="node" presStyleCnt="0"/>
      <dgm:spPr/>
    </dgm:pt>
    <dgm:pt modelId="{F1C2D337-2F7A-4086-B8AE-2049ED34F198}" type="pres">
      <dgm:prSet presAssocID="{B2D855C4-C06B-4CC1-853E-BE092AE7FF0A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737CA548-979D-4891-9F23-6D28B4DD4CCC}" type="pres">
      <dgm:prSet presAssocID="{B2D855C4-C06B-4CC1-853E-BE092AE7FF0A}" presName="childNode" presStyleLbl="revTx" presStyleIdx="0" presStyleCnt="0">
        <dgm:presLayoutVars>
          <dgm:bulletEnabled val="1"/>
        </dgm:presLayoutVars>
      </dgm:prSet>
      <dgm:spPr/>
    </dgm:pt>
    <dgm:pt modelId="{8F216F5F-0EDF-41A7-B7A3-1109409F5872}" type="pres">
      <dgm:prSet presAssocID="{812CC157-01F5-427D-A26C-D630BD9DF284}" presName="Name25" presStyleLbl="parChTrans1D1" presStyleIdx="2" presStyleCnt="3"/>
      <dgm:spPr/>
    </dgm:pt>
    <dgm:pt modelId="{0E8DBC20-BEB4-47DB-B789-77FD2DD0A2EB}" type="pres">
      <dgm:prSet presAssocID="{268C9D54-1C9B-47E4-8DEF-78CE2F0A7B6E}" presName="node" presStyleCnt="0"/>
      <dgm:spPr/>
    </dgm:pt>
    <dgm:pt modelId="{28641449-4E10-4A83-B310-6D5C27CCD707}" type="pres">
      <dgm:prSet presAssocID="{268C9D54-1C9B-47E4-8DEF-78CE2F0A7B6E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39CD71C-10E1-49E7-8B25-8975C79BBBA1}" type="pres">
      <dgm:prSet presAssocID="{268C9D54-1C9B-47E4-8DEF-78CE2F0A7B6E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BC9BA226-4162-4AAF-BC21-57D04901E693}" type="presOf" srcId="{123F056E-68BB-4B07-B1F4-83A28EC86378}" destId="{9F22E318-EC3B-4787-A86B-191E2281B3D5}" srcOrd="0" destOrd="0" presId="urn:microsoft.com/office/officeart/2005/8/layout/radial2"/>
    <dgm:cxn modelId="{5EE4D2AE-3462-4AAD-9356-C9523DE3366D}" srcId="{123F056E-68BB-4B07-B1F4-83A28EC86378}" destId="{268C9D54-1C9B-47E4-8DEF-78CE2F0A7B6E}" srcOrd="2" destOrd="0" parTransId="{812CC157-01F5-427D-A26C-D630BD9DF284}" sibTransId="{FBBA3079-491F-46FD-9C2D-3E17A4AB3097}"/>
    <dgm:cxn modelId="{07E234B6-6941-4321-8398-C4CEFC224BC5}" type="presOf" srcId="{57D2AC87-76B0-4FD3-9895-F5026F730942}" destId="{C0FB8309-8834-4ADB-89FF-892350D5E66D}" srcOrd="0" destOrd="0" presId="urn:microsoft.com/office/officeart/2005/8/layout/radial2"/>
    <dgm:cxn modelId="{BCF86DB8-616C-45DE-A49E-478BDAB5DF48}" type="presOf" srcId="{812CC157-01F5-427D-A26C-D630BD9DF284}" destId="{8F216F5F-0EDF-41A7-B7A3-1109409F5872}" srcOrd="0" destOrd="0" presId="urn:microsoft.com/office/officeart/2005/8/layout/radial2"/>
    <dgm:cxn modelId="{F8B6A1B9-59A5-4EFB-BB39-4A7FC2E4B480}" type="presOf" srcId="{B2D855C4-C06B-4CC1-853E-BE092AE7FF0A}" destId="{F1C2D337-2F7A-4086-B8AE-2049ED34F198}" srcOrd="0" destOrd="0" presId="urn:microsoft.com/office/officeart/2005/8/layout/radial2"/>
    <dgm:cxn modelId="{75B75DC6-7DBD-40AC-A4F1-347ABB70CD91}" srcId="{123F056E-68BB-4B07-B1F4-83A28EC86378}" destId="{B2D855C4-C06B-4CC1-853E-BE092AE7FF0A}" srcOrd="1" destOrd="0" parTransId="{869C0CF4-3A4D-46C8-9F7E-80C12398C4DB}" sibTransId="{106E68A9-30E5-4033-9703-FE18E6B3C6BB}"/>
    <dgm:cxn modelId="{28C6A0DA-739F-4ABD-8139-9A77C52E55D1}" type="presOf" srcId="{869C0CF4-3A4D-46C8-9F7E-80C12398C4DB}" destId="{84D431C2-10EB-4772-A93D-E3DC81D7E751}" srcOrd="0" destOrd="0" presId="urn:microsoft.com/office/officeart/2005/8/layout/radial2"/>
    <dgm:cxn modelId="{B8A261DE-C6D8-483C-8740-6B3801BB19BA}" srcId="{123F056E-68BB-4B07-B1F4-83A28EC86378}" destId="{57D2AC87-76B0-4FD3-9895-F5026F730942}" srcOrd="0" destOrd="0" parTransId="{53372528-8664-47B7-938C-4B863C36A11E}" sibTransId="{0798CC94-0C2A-4794-9F25-2EEA138B850B}"/>
    <dgm:cxn modelId="{E80331E0-744B-4EF6-B6B7-CCC0041E34DB}" type="presOf" srcId="{53372528-8664-47B7-938C-4B863C36A11E}" destId="{5A1D4A8F-E49A-4FE6-AB5A-D3E95A3AB032}" srcOrd="0" destOrd="0" presId="urn:microsoft.com/office/officeart/2005/8/layout/radial2"/>
    <dgm:cxn modelId="{217C26EF-FFA4-4256-B073-B5F63B2D1F25}" type="presOf" srcId="{268C9D54-1C9B-47E4-8DEF-78CE2F0A7B6E}" destId="{28641449-4E10-4A83-B310-6D5C27CCD707}" srcOrd="0" destOrd="0" presId="urn:microsoft.com/office/officeart/2005/8/layout/radial2"/>
    <dgm:cxn modelId="{1649EF76-8F7A-4614-99E6-E338D9583387}" type="presParOf" srcId="{9F22E318-EC3B-4787-A86B-191E2281B3D5}" destId="{423474DF-E021-4B16-9FB2-5C3F53D2D062}" srcOrd="0" destOrd="0" presId="urn:microsoft.com/office/officeart/2005/8/layout/radial2"/>
    <dgm:cxn modelId="{EE58A18A-D918-4F25-84E8-DFAA70CEA71F}" type="presParOf" srcId="{423474DF-E021-4B16-9FB2-5C3F53D2D062}" destId="{75ED3EC3-B535-4C56-BE82-94E6F9F743D9}" srcOrd="0" destOrd="0" presId="urn:microsoft.com/office/officeart/2005/8/layout/radial2"/>
    <dgm:cxn modelId="{821D42F5-CF06-4507-B66A-73CBC3BFA355}" type="presParOf" srcId="{75ED3EC3-B535-4C56-BE82-94E6F9F743D9}" destId="{EC36323C-8247-4DC7-A017-2892A63A2EB9}" srcOrd="0" destOrd="0" presId="urn:microsoft.com/office/officeart/2005/8/layout/radial2"/>
    <dgm:cxn modelId="{FD74C003-6FD5-4F5F-AAAB-85EDBB71B38E}" type="presParOf" srcId="{75ED3EC3-B535-4C56-BE82-94E6F9F743D9}" destId="{9D20FD26-56AF-4341-8D0B-25EE9DD20F20}" srcOrd="1" destOrd="0" presId="urn:microsoft.com/office/officeart/2005/8/layout/radial2"/>
    <dgm:cxn modelId="{BE13D21D-C03D-486D-9062-277274E3245C}" type="presParOf" srcId="{423474DF-E021-4B16-9FB2-5C3F53D2D062}" destId="{5A1D4A8F-E49A-4FE6-AB5A-D3E95A3AB032}" srcOrd="1" destOrd="0" presId="urn:microsoft.com/office/officeart/2005/8/layout/radial2"/>
    <dgm:cxn modelId="{171EA192-7F0C-478D-B8F4-FBBED2538843}" type="presParOf" srcId="{423474DF-E021-4B16-9FB2-5C3F53D2D062}" destId="{2DE9B7AA-81A2-49F4-8A42-75EDA43A7951}" srcOrd="2" destOrd="0" presId="urn:microsoft.com/office/officeart/2005/8/layout/radial2"/>
    <dgm:cxn modelId="{C6942B83-31A5-4476-BEC5-64BB0059A0F9}" type="presParOf" srcId="{2DE9B7AA-81A2-49F4-8A42-75EDA43A7951}" destId="{C0FB8309-8834-4ADB-89FF-892350D5E66D}" srcOrd="0" destOrd="0" presId="urn:microsoft.com/office/officeart/2005/8/layout/radial2"/>
    <dgm:cxn modelId="{92D396F9-2B83-4CB3-B662-8F9A7FDBC78E}" type="presParOf" srcId="{2DE9B7AA-81A2-49F4-8A42-75EDA43A7951}" destId="{3B1312C0-0E64-4D88-8F11-9231021FCD19}" srcOrd="1" destOrd="0" presId="urn:microsoft.com/office/officeart/2005/8/layout/radial2"/>
    <dgm:cxn modelId="{DDA82BA4-E83F-4A18-9A15-A60D92FC196B}" type="presParOf" srcId="{423474DF-E021-4B16-9FB2-5C3F53D2D062}" destId="{84D431C2-10EB-4772-A93D-E3DC81D7E751}" srcOrd="3" destOrd="0" presId="urn:microsoft.com/office/officeart/2005/8/layout/radial2"/>
    <dgm:cxn modelId="{F63FD05D-4DFD-49D3-9EF5-C76BD99084FC}" type="presParOf" srcId="{423474DF-E021-4B16-9FB2-5C3F53D2D062}" destId="{68BB9E5F-E655-42BE-9D4A-7DDE4BCAFCD0}" srcOrd="4" destOrd="0" presId="urn:microsoft.com/office/officeart/2005/8/layout/radial2"/>
    <dgm:cxn modelId="{E8C46EB0-E1C2-4C5C-BE81-C9162C2147C2}" type="presParOf" srcId="{68BB9E5F-E655-42BE-9D4A-7DDE4BCAFCD0}" destId="{F1C2D337-2F7A-4086-B8AE-2049ED34F198}" srcOrd="0" destOrd="0" presId="urn:microsoft.com/office/officeart/2005/8/layout/radial2"/>
    <dgm:cxn modelId="{F56D59E1-37F6-4452-B256-5D6EC25CAB51}" type="presParOf" srcId="{68BB9E5F-E655-42BE-9D4A-7DDE4BCAFCD0}" destId="{737CA548-979D-4891-9F23-6D28B4DD4CCC}" srcOrd="1" destOrd="0" presId="urn:microsoft.com/office/officeart/2005/8/layout/radial2"/>
    <dgm:cxn modelId="{C79BED5D-B01D-4B67-99C6-535D2EF4280C}" type="presParOf" srcId="{423474DF-E021-4B16-9FB2-5C3F53D2D062}" destId="{8F216F5F-0EDF-41A7-B7A3-1109409F5872}" srcOrd="5" destOrd="0" presId="urn:microsoft.com/office/officeart/2005/8/layout/radial2"/>
    <dgm:cxn modelId="{89FC8E27-0F29-4536-8B34-C626ED023C2F}" type="presParOf" srcId="{423474DF-E021-4B16-9FB2-5C3F53D2D062}" destId="{0E8DBC20-BEB4-47DB-B789-77FD2DD0A2EB}" srcOrd="6" destOrd="0" presId="urn:microsoft.com/office/officeart/2005/8/layout/radial2"/>
    <dgm:cxn modelId="{63B0A536-388A-447A-8EFE-9B8E116B938C}" type="presParOf" srcId="{0E8DBC20-BEB4-47DB-B789-77FD2DD0A2EB}" destId="{28641449-4E10-4A83-B310-6D5C27CCD707}" srcOrd="0" destOrd="0" presId="urn:microsoft.com/office/officeart/2005/8/layout/radial2"/>
    <dgm:cxn modelId="{C89157C2-FA27-42F9-9406-C1CDB5EA4B01}" type="presParOf" srcId="{0E8DBC20-BEB4-47DB-B789-77FD2DD0A2EB}" destId="{C39CD71C-10E1-49E7-8B25-8975C79BBBA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16F5F-0EDF-41A7-B7A3-1109409F5872}">
      <dsp:nvSpPr>
        <dsp:cNvPr id="0" name=""/>
        <dsp:cNvSpPr/>
      </dsp:nvSpPr>
      <dsp:spPr>
        <a:xfrm rot="2534744">
          <a:off x="2238578" y="3380333"/>
          <a:ext cx="733152" cy="62578"/>
        </a:xfrm>
        <a:custGeom>
          <a:avLst/>
          <a:gdLst/>
          <a:ahLst/>
          <a:cxnLst/>
          <a:rect l="0" t="0" r="0" b="0"/>
          <a:pathLst>
            <a:path>
              <a:moveTo>
                <a:pt x="0" y="31289"/>
              </a:moveTo>
              <a:lnTo>
                <a:pt x="733152" y="312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431C2-10EB-4772-A93D-E3DC81D7E751}">
      <dsp:nvSpPr>
        <dsp:cNvPr id="0" name=""/>
        <dsp:cNvSpPr/>
      </dsp:nvSpPr>
      <dsp:spPr>
        <a:xfrm>
          <a:off x="2333789" y="2364777"/>
          <a:ext cx="826984" cy="62578"/>
        </a:xfrm>
        <a:custGeom>
          <a:avLst/>
          <a:gdLst/>
          <a:ahLst/>
          <a:cxnLst/>
          <a:rect l="0" t="0" r="0" b="0"/>
          <a:pathLst>
            <a:path>
              <a:moveTo>
                <a:pt x="0" y="31289"/>
              </a:moveTo>
              <a:lnTo>
                <a:pt x="826984" y="312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1D4A8F-E49A-4FE6-AB5A-D3E95A3AB032}">
      <dsp:nvSpPr>
        <dsp:cNvPr id="0" name=""/>
        <dsp:cNvSpPr/>
      </dsp:nvSpPr>
      <dsp:spPr>
        <a:xfrm rot="19065256">
          <a:off x="2238578" y="1349222"/>
          <a:ext cx="733152" cy="62578"/>
        </a:xfrm>
        <a:custGeom>
          <a:avLst/>
          <a:gdLst/>
          <a:ahLst/>
          <a:cxnLst/>
          <a:rect l="0" t="0" r="0" b="0"/>
          <a:pathLst>
            <a:path>
              <a:moveTo>
                <a:pt x="0" y="31289"/>
              </a:moveTo>
              <a:lnTo>
                <a:pt x="733152" y="312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20FD26-56AF-4341-8D0B-25EE9DD20F20}">
      <dsp:nvSpPr>
        <dsp:cNvPr id="0" name=""/>
        <dsp:cNvSpPr/>
      </dsp:nvSpPr>
      <dsp:spPr>
        <a:xfrm>
          <a:off x="262486" y="1186292"/>
          <a:ext cx="2419548" cy="24195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FB8309-8834-4ADB-89FF-892350D5E66D}">
      <dsp:nvSpPr>
        <dsp:cNvPr id="0" name=""/>
        <dsp:cNvSpPr/>
      </dsp:nvSpPr>
      <dsp:spPr>
        <a:xfrm>
          <a:off x="2700618" y="1499"/>
          <a:ext cx="1354481" cy="13544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Declaración Universal de Derechos Humanos</a:t>
          </a:r>
          <a:endParaRPr lang="en-GB" sz="1400" kern="1200" dirty="0"/>
        </a:p>
      </dsp:txBody>
      <dsp:txXfrm>
        <a:off x="2898977" y="199858"/>
        <a:ext cx="957763" cy="957763"/>
      </dsp:txXfrm>
    </dsp:sp>
    <dsp:sp modelId="{F1C2D337-2F7A-4086-B8AE-2049ED34F198}">
      <dsp:nvSpPr>
        <dsp:cNvPr id="0" name=""/>
        <dsp:cNvSpPr/>
      </dsp:nvSpPr>
      <dsp:spPr>
        <a:xfrm>
          <a:off x="3160774" y="1718826"/>
          <a:ext cx="1354481" cy="13544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Derechos civiles y políticos</a:t>
          </a:r>
          <a:endParaRPr lang="en-GB" sz="1400" kern="1200" dirty="0"/>
        </a:p>
      </dsp:txBody>
      <dsp:txXfrm>
        <a:off x="3359133" y="1917185"/>
        <a:ext cx="957763" cy="957763"/>
      </dsp:txXfrm>
    </dsp:sp>
    <dsp:sp modelId="{28641449-4E10-4A83-B310-6D5C27CCD707}">
      <dsp:nvSpPr>
        <dsp:cNvPr id="0" name=""/>
        <dsp:cNvSpPr/>
      </dsp:nvSpPr>
      <dsp:spPr>
        <a:xfrm>
          <a:off x="2700618" y="3436152"/>
          <a:ext cx="1354481" cy="13544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Derechos económicos, sociales y culturales</a:t>
          </a:r>
          <a:endParaRPr lang="en-GB" sz="1400" kern="1200" dirty="0"/>
        </a:p>
      </dsp:txBody>
      <dsp:txXfrm>
        <a:off x="2898977" y="3634511"/>
        <a:ext cx="957763" cy="9577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81DD6E0-B726-4D7D-8B4D-3EC7B95FE07F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4BF1F67-8C64-4188-A27E-11A7F70216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990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D0295F6-29C7-4BC8-B486-C4C6F1F85857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7425" y="696913"/>
            <a:ext cx="503555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6DCF59-3C3C-4B8A-82C0-288D5642E6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619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7425" y="696913"/>
            <a:ext cx="50355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DCF59-3C3C-4B8A-82C0-288D5642E68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493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8EC0D51-D9AF-4A65-BF6F-98295766D6DD}" type="slidenum">
              <a:rPr lang="en-US" altLang="ja-JP" sz="1200">
                <a:latin typeface="Arial" pitchFamily="34" charset="0"/>
              </a:rPr>
              <a:pPr eaLnBrk="1" hangingPunct="1"/>
              <a:t>10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297872-7BAE-4E76-A125-E84DEF2C687B}" type="datetime1">
              <a:rPr lang="en-US" altLang="ja-JP" sz="1200">
                <a:latin typeface="Calibri" pitchFamily="34" charset="0"/>
              </a:rPr>
              <a:pPr eaLnBrk="1" hangingPunct="1"/>
              <a:t>4/13/2021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880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8EC0D51-D9AF-4A65-BF6F-98295766D6DD}" type="slidenum">
              <a:rPr lang="en-US" altLang="ja-JP" sz="1200">
                <a:latin typeface="Arial" pitchFamily="34" charset="0"/>
              </a:rPr>
              <a:pPr eaLnBrk="1" hangingPunct="1"/>
              <a:t>11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7425" y="696913"/>
            <a:ext cx="503555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297872-7BAE-4E76-A125-E84DEF2C687B}" type="datetime1">
              <a:rPr lang="en-US" altLang="ja-JP" sz="1200">
                <a:latin typeface="Calibri" pitchFamily="34" charset="0"/>
              </a:rPr>
              <a:pPr eaLnBrk="1" hangingPunct="1"/>
              <a:t>4/13/2021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880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DCF59-3C3C-4B8A-82C0-288D5642E68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36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7425" y="696913"/>
            <a:ext cx="50355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DCF59-3C3C-4B8A-82C0-288D5642E68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36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8EC0D51-D9AF-4A65-BF6F-98295766D6DD}" type="slidenum">
              <a:rPr lang="en-US" altLang="ja-JP" sz="1200">
                <a:latin typeface="Arial" pitchFamily="34" charset="0"/>
              </a:rPr>
              <a:pPr eaLnBrk="1" hangingPunct="1"/>
              <a:t>14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7425" y="696913"/>
            <a:ext cx="503555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297872-7BAE-4E76-A125-E84DEF2C687B}" type="datetime1">
              <a:rPr lang="en-US" altLang="ja-JP" sz="1200">
                <a:latin typeface="Calibri" pitchFamily="34" charset="0"/>
              </a:rPr>
              <a:pPr eaLnBrk="1" hangingPunct="1"/>
              <a:t>4/13/2021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880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8EC0D51-D9AF-4A65-BF6F-98295766D6DD}" type="slidenum">
              <a:rPr lang="en-US" altLang="ja-JP" sz="1200">
                <a:latin typeface="Arial" pitchFamily="34" charset="0"/>
              </a:rPr>
              <a:pPr eaLnBrk="1" hangingPunct="1"/>
              <a:t>15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7425" y="696913"/>
            <a:ext cx="503555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297872-7BAE-4E76-A125-E84DEF2C687B}" type="datetime1">
              <a:rPr lang="en-US" altLang="ja-JP" sz="1200">
                <a:latin typeface="Calibri" pitchFamily="34" charset="0"/>
              </a:rPr>
              <a:pPr eaLnBrk="1" hangingPunct="1"/>
              <a:t>4/13/2021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880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275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8EC0D51-D9AF-4A65-BF6F-98295766D6DD}" type="slidenum">
              <a:rPr lang="en-US" altLang="ja-JP" sz="1200">
                <a:latin typeface="Arial" pitchFamily="34" charset="0"/>
              </a:rPr>
              <a:pPr eaLnBrk="1" hangingPunct="1"/>
              <a:t>16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7425" y="696913"/>
            <a:ext cx="503555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297872-7BAE-4E76-A125-E84DEF2C687B}" type="datetime1">
              <a:rPr lang="en-US" altLang="ja-JP" sz="1200">
                <a:latin typeface="Calibri" pitchFamily="34" charset="0"/>
              </a:rPr>
              <a:pPr eaLnBrk="1" hangingPunct="1"/>
              <a:t>4/13/2021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880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6955" indent="-291136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546" indent="-23290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366" indent="-23290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184" indent="-23290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002" indent="-232909" defTabSz="4658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7820" indent="-232909" defTabSz="4658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3639" indent="-232909" defTabSz="4658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59457" indent="-232909" defTabSz="4658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8EC0D51-D9AF-4A65-BF6F-98295766D6DD}" type="slidenum">
              <a:rPr lang="en-US" altLang="ja-JP" sz="1200">
                <a:latin typeface="Arial" pitchFamily="34" charset="0"/>
              </a:rPr>
              <a:pPr eaLnBrk="1" hangingPunct="1"/>
              <a:t>17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7425" y="696913"/>
            <a:ext cx="503555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6955" indent="-291136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546" indent="-23290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366" indent="-23290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184" indent="-23290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002" indent="-232909" defTabSz="4658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7820" indent="-232909" defTabSz="4658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3639" indent="-232909" defTabSz="4658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59457" indent="-232909" defTabSz="4658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297872-7BAE-4E76-A125-E84DEF2C687B}" type="datetime1">
              <a:rPr lang="en-US" altLang="ja-JP" sz="1200">
                <a:latin typeface="Calibri" pitchFamily="34" charset="0"/>
              </a:rPr>
              <a:pPr eaLnBrk="1" hangingPunct="1"/>
              <a:t>4/13/2021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880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endParaRPr lang="en-US" altLang="ja-JP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3663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8EC0D51-D9AF-4A65-BF6F-98295766D6DD}" type="slidenum">
              <a:rPr lang="en-US" altLang="ja-JP" sz="1200">
                <a:latin typeface="Arial" pitchFamily="34" charset="0"/>
              </a:rPr>
              <a:pPr eaLnBrk="1" hangingPunct="1"/>
              <a:t>18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7425" y="696913"/>
            <a:ext cx="503555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297872-7BAE-4E76-A125-E84DEF2C687B}" type="datetime1">
              <a:rPr lang="en-US" altLang="ja-JP" sz="1200">
                <a:latin typeface="Calibri" pitchFamily="34" charset="0"/>
              </a:rPr>
              <a:pPr eaLnBrk="1" hangingPunct="1"/>
              <a:t>4/13/2021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880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endParaRPr lang="en-US" altLang="ja-JP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8EC0D51-D9AF-4A65-BF6F-98295766D6DD}" type="slidenum">
              <a:rPr lang="en-US" altLang="ja-JP" sz="1200">
                <a:latin typeface="Arial" pitchFamily="34" charset="0"/>
              </a:rPr>
              <a:pPr eaLnBrk="1" hangingPunct="1"/>
              <a:t>19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7425" y="696913"/>
            <a:ext cx="503555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297872-7BAE-4E76-A125-E84DEF2C687B}" type="datetime1">
              <a:rPr lang="en-US" altLang="ja-JP" sz="1200">
                <a:latin typeface="Calibri" pitchFamily="34" charset="0"/>
              </a:rPr>
              <a:pPr eaLnBrk="1" hangingPunct="1"/>
              <a:t>4/13/2021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880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8EC0D51-D9AF-4A65-BF6F-98295766D6DD}" type="slidenum">
              <a:rPr lang="en-US" altLang="ja-JP" sz="1200">
                <a:latin typeface="Arial" pitchFamily="34" charset="0"/>
              </a:rPr>
              <a:pPr eaLnBrk="1" hangingPunct="1"/>
              <a:t>2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7425" y="696913"/>
            <a:ext cx="503555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297872-7BAE-4E76-A125-E84DEF2C687B}" type="datetime1">
              <a:rPr lang="en-US" altLang="ja-JP" sz="1200">
                <a:latin typeface="Calibri" pitchFamily="34" charset="0"/>
              </a:rPr>
              <a:pPr eaLnBrk="1" hangingPunct="1"/>
              <a:t>4/13/2021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880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endParaRPr lang="en-US" altLang="ja-JP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8EC0D51-D9AF-4A65-BF6F-98295766D6DD}" type="slidenum">
              <a:rPr lang="en-US" altLang="ja-JP" sz="1200">
                <a:latin typeface="Arial" pitchFamily="34" charset="0"/>
              </a:rPr>
              <a:pPr eaLnBrk="1" hangingPunct="1"/>
              <a:t>20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297872-7BAE-4E76-A125-E84DEF2C687B}" type="datetime1">
              <a:rPr lang="en-US" altLang="ja-JP" sz="1200">
                <a:latin typeface="Calibri" pitchFamily="34" charset="0"/>
              </a:rPr>
              <a:pPr eaLnBrk="1" hangingPunct="1"/>
              <a:t>4/13/2021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880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2896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8EC0D51-D9AF-4A65-BF6F-98295766D6DD}" type="slidenum">
              <a:rPr lang="en-US" altLang="ja-JP" sz="1200">
                <a:latin typeface="Arial" pitchFamily="34" charset="0"/>
              </a:rPr>
              <a:pPr eaLnBrk="1" hangingPunct="1"/>
              <a:t>21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39813" y="696913"/>
            <a:ext cx="3716337" cy="2574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297872-7BAE-4E76-A125-E84DEF2C687B}" type="datetime1">
              <a:rPr lang="en-US" altLang="ja-JP" sz="1200">
                <a:latin typeface="Calibri" pitchFamily="34" charset="0"/>
              </a:rPr>
              <a:pPr eaLnBrk="1" hangingPunct="1"/>
              <a:t>4/13/2021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87050" y="3422653"/>
            <a:ext cx="5991816" cy="556440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8EC0D51-D9AF-4A65-BF6F-98295766D6DD}" type="slidenum">
              <a:rPr lang="en-US" altLang="ja-JP" sz="1200">
                <a:latin typeface="Arial" pitchFamily="34" charset="0"/>
              </a:rPr>
              <a:pPr eaLnBrk="1" hangingPunct="1"/>
              <a:t>22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39813" y="696913"/>
            <a:ext cx="3716337" cy="2574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297872-7BAE-4E76-A125-E84DEF2C687B}" type="datetime1">
              <a:rPr lang="en-US" altLang="ja-JP" sz="1200">
                <a:latin typeface="Calibri" pitchFamily="34" charset="0"/>
              </a:rPr>
              <a:pPr eaLnBrk="1" hangingPunct="1"/>
              <a:t>4/13/2021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87050" y="3422653"/>
            <a:ext cx="5991816" cy="556440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2298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8EC0D51-D9AF-4A65-BF6F-98295766D6DD}" type="slidenum">
              <a:rPr lang="en-US" altLang="ja-JP" sz="1200">
                <a:latin typeface="Arial" pitchFamily="34" charset="0"/>
              </a:rPr>
              <a:pPr eaLnBrk="1" hangingPunct="1"/>
              <a:t>23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47750" y="696913"/>
            <a:ext cx="3498850" cy="24241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297872-7BAE-4E76-A125-E84DEF2C687B}" type="datetime1">
              <a:rPr lang="en-US" altLang="ja-JP" sz="1200">
                <a:latin typeface="Calibri" pitchFamily="34" charset="0"/>
              </a:rPr>
              <a:pPr eaLnBrk="1" hangingPunct="1"/>
              <a:t>4/13/2021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456774" y="3227283"/>
            <a:ext cx="6170943" cy="7159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="0" dirty="0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8EC0D51-D9AF-4A65-BF6F-98295766D6DD}" type="slidenum">
              <a:rPr lang="en-US" altLang="ja-JP" sz="1200">
                <a:latin typeface="Arial" pitchFamily="34" charset="0"/>
              </a:rPr>
              <a:pPr eaLnBrk="1" hangingPunct="1"/>
              <a:t>24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7425" y="696913"/>
            <a:ext cx="503555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297872-7BAE-4E76-A125-E84DEF2C687B}" type="datetime1">
              <a:rPr lang="en-US" altLang="ja-JP" sz="1200">
                <a:latin typeface="Calibri" pitchFamily="34" charset="0"/>
              </a:rPr>
              <a:pPr eaLnBrk="1" hangingPunct="1"/>
              <a:t>4/13/2021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880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="0" dirty="0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8EC0D51-D9AF-4A65-BF6F-98295766D6DD}" type="slidenum">
              <a:rPr lang="en-US" altLang="ja-JP" sz="1200">
                <a:latin typeface="Arial" pitchFamily="34" charset="0"/>
              </a:rPr>
              <a:pPr eaLnBrk="1" hangingPunct="1"/>
              <a:t>25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7425" y="696913"/>
            <a:ext cx="503555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297872-7BAE-4E76-A125-E84DEF2C687B}" type="datetime1">
              <a:rPr lang="en-US" altLang="ja-JP" sz="1200">
                <a:latin typeface="Calibri" pitchFamily="34" charset="0"/>
              </a:rPr>
              <a:pPr eaLnBrk="1" hangingPunct="1"/>
              <a:t>4/13/2021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880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="0" dirty="0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8EC0D51-D9AF-4A65-BF6F-98295766D6DD}" type="slidenum">
              <a:rPr lang="en-US" altLang="ja-JP" sz="1200">
                <a:latin typeface="Arial" pitchFamily="34" charset="0"/>
              </a:rPr>
              <a:pPr eaLnBrk="1" hangingPunct="1"/>
              <a:t>26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7425" y="696913"/>
            <a:ext cx="503555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297872-7BAE-4E76-A125-E84DEF2C687B}" type="datetime1">
              <a:rPr lang="en-US" altLang="ja-JP" sz="1200">
                <a:latin typeface="Calibri" pitchFamily="34" charset="0"/>
              </a:rPr>
              <a:pPr eaLnBrk="1" hangingPunct="1"/>
              <a:t>4/13/2021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880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8EC0D51-D9AF-4A65-BF6F-98295766D6DD}" type="slidenum">
              <a:rPr lang="en-US" altLang="ja-JP" sz="1200">
                <a:latin typeface="Arial" pitchFamily="34" charset="0"/>
              </a:rPr>
              <a:pPr eaLnBrk="1" hangingPunct="1"/>
              <a:t>27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7425" y="696913"/>
            <a:ext cx="503555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297872-7BAE-4E76-A125-E84DEF2C687B}" type="datetime1">
              <a:rPr lang="en-US" altLang="ja-JP" sz="1200">
                <a:latin typeface="Calibri" pitchFamily="34" charset="0"/>
              </a:rPr>
              <a:pPr eaLnBrk="1" hangingPunct="1"/>
              <a:t>4/13/2021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880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4343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8EC0D51-D9AF-4A65-BF6F-98295766D6DD}" type="slidenum">
              <a:rPr lang="en-US" altLang="ja-JP" sz="1200">
                <a:latin typeface="Arial" pitchFamily="34" charset="0"/>
              </a:rPr>
              <a:pPr eaLnBrk="1" hangingPunct="1"/>
              <a:t>28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7425" y="696913"/>
            <a:ext cx="503555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297872-7BAE-4E76-A125-E84DEF2C687B}" type="datetime1">
              <a:rPr lang="en-US" altLang="ja-JP" sz="1200">
                <a:latin typeface="Calibri" pitchFamily="34" charset="0"/>
              </a:rPr>
              <a:pPr eaLnBrk="1" hangingPunct="1"/>
              <a:t>4/13/2021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880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6955" indent="-291136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546" indent="-23290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366" indent="-23290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184" indent="-23290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002" indent="-232909" defTabSz="4658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7820" indent="-232909" defTabSz="4658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3639" indent="-232909" defTabSz="4658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59457" indent="-232909" defTabSz="4658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8EC0D51-D9AF-4A65-BF6F-98295766D6DD}" type="slidenum">
              <a:rPr lang="en-US" altLang="ja-JP" sz="1200">
                <a:latin typeface="Arial" pitchFamily="34" charset="0"/>
              </a:rPr>
              <a:pPr eaLnBrk="1" hangingPunct="1"/>
              <a:t>29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7425" y="696913"/>
            <a:ext cx="503555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6955" indent="-291136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546" indent="-23290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366" indent="-23290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184" indent="-23290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002" indent="-232909" defTabSz="4658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7820" indent="-232909" defTabSz="4658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3639" indent="-232909" defTabSz="4658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59457" indent="-232909" defTabSz="4658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297872-7BAE-4E76-A125-E84DEF2C687B}" type="datetime1">
              <a:rPr lang="en-US" altLang="ja-JP" sz="1200">
                <a:latin typeface="Calibri" pitchFamily="34" charset="0"/>
              </a:rPr>
              <a:pPr eaLnBrk="1" hangingPunct="1"/>
              <a:t>4/13/2021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880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endParaRPr lang="en-US" altLang="ja-JP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366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8EC0D51-D9AF-4A65-BF6F-98295766D6DD}" type="slidenum">
              <a:rPr lang="en-US" altLang="ja-JP" sz="1200">
                <a:latin typeface="Arial" pitchFamily="34" charset="0"/>
              </a:rPr>
              <a:pPr eaLnBrk="1" hangingPunct="1"/>
              <a:t>3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7425" y="696913"/>
            <a:ext cx="503555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297872-7BAE-4E76-A125-E84DEF2C687B}" type="datetime1">
              <a:rPr lang="en-US" altLang="ja-JP" sz="1200">
                <a:latin typeface="Calibri" pitchFamily="34" charset="0"/>
              </a:rPr>
              <a:pPr eaLnBrk="1" hangingPunct="1"/>
              <a:t>4/13/2021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880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endParaRPr lang="en-US" altLang="ja-JP" baseline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8317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8EC0D51-D9AF-4A65-BF6F-98295766D6DD}" type="slidenum">
              <a:rPr lang="en-US" altLang="ja-JP" sz="1200">
                <a:latin typeface="Arial" pitchFamily="34" charset="0"/>
              </a:rPr>
              <a:pPr eaLnBrk="1" hangingPunct="1"/>
              <a:t>30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7425" y="696913"/>
            <a:ext cx="503555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297872-7BAE-4E76-A125-E84DEF2C687B}" type="datetime1">
              <a:rPr lang="en-US" altLang="ja-JP" sz="1200">
                <a:latin typeface="Calibri" pitchFamily="34" charset="0"/>
              </a:rPr>
              <a:pPr eaLnBrk="1" hangingPunct="1"/>
              <a:t>4/13/2021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880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endParaRPr lang="en-US" altLang="ja-JP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8EC0D51-D9AF-4A65-BF6F-98295766D6DD}" type="slidenum">
              <a:rPr lang="en-US" altLang="ja-JP" sz="1200">
                <a:latin typeface="Arial" pitchFamily="34" charset="0"/>
              </a:rPr>
              <a:pPr eaLnBrk="1" hangingPunct="1"/>
              <a:t>31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31875" y="696913"/>
            <a:ext cx="3895725" cy="26971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297872-7BAE-4E76-A125-E84DEF2C687B}" type="datetime1">
              <a:rPr lang="en-US" altLang="ja-JP" sz="1200">
                <a:latin typeface="Calibri" pitchFamily="34" charset="0"/>
              </a:rPr>
              <a:pPr eaLnBrk="1" hangingPunct="1"/>
              <a:t>4/13/2021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3688314"/>
            <a:ext cx="5608320" cy="4880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8EC0D51-D9AF-4A65-BF6F-98295766D6DD}" type="slidenum">
              <a:rPr lang="en-US" altLang="ja-JP" sz="1200">
                <a:latin typeface="Arial" pitchFamily="34" charset="0"/>
              </a:rPr>
              <a:pPr eaLnBrk="1" hangingPunct="1"/>
              <a:t>32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7425" y="696913"/>
            <a:ext cx="503555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297872-7BAE-4E76-A125-E84DEF2C687B}" type="datetime1">
              <a:rPr lang="en-US" altLang="ja-JP" sz="1200">
                <a:latin typeface="Calibri" pitchFamily="34" charset="0"/>
              </a:rPr>
              <a:pPr eaLnBrk="1" hangingPunct="1"/>
              <a:t>4/13/2021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880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8EC0D51-D9AF-4A65-BF6F-98295766D6DD}" type="slidenum">
              <a:rPr lang="en-US" altLang="ja-JP" sz="1200">
                <a:latin typeface="Arial" pitchFamily="34" charset="0"/>
              </a:rPr>
              <a:pPr eaLnBrk="1" hangingPunct="1"/>
              <a:t>33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7425" y="696913"/>
            <a:ext cx="503555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297872-7BAE-4E76-A125-E84DEF2C687B}" type="datetime1">
              <a:rPr lang="en-US" altLang="ja-JP" sz="1200">
                <a:latin typeface="Calibri" pitchFamily="34" charset="0"/>
              </a:rPr>
              <a:pPr eaLnBrk="1" hangingPunct="1"/>
              <a:t>4/13/2021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880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DCF59-3C3C-4B8A-82C0-288D5642E688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9969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7425" y="696913"/>
            <a:ext cx="50355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DCF59-3C3C-4B8A-82C0-288D5642E688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7754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8EC0D51-D9AF-4A65-BF6F-98295766D6DD}" type="slidenum">
              <a:rPr lang="en-US" altLang="ja-JP" sz="1200">
                <a:latin typeface="Arial" pitchFamily="34" charset="0"/>
              </a:rPr>
              <a:pPr eaLnBrk="1" hangingPunct="1"/>
              <a:t>36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7425" y="696913"/>
            <a:ext cx="503555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297872-7BAE-4E76-A125-E84DEF2C687B}" type="datetime1">
              <a:rPr lang="en-US" altLang="ja-JP" sz="1200">
                <a:latin typeface="Calibri" pitchFamily="34" charset="0"/>
              </a:rPr>
              <a:pPr eaLnBrk="1" hangingPunct="1"/>
              <a:t>4/13/2021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880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8EC0D51-D9AF-4A65-BF6F-98295766D6DD}" type="slidenum">
              <a:rPr lang="en-US" altLang="ja-JP" sz="1200">
                <a:latin typeface="Arial" pitchFamily="34" charset="0"/>
              </a:rPr>
              <a:pPr eaLnBrk="1" hangingPunct="1"/>
              <a:t>37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7425" y="696913"/>
            <a:ext cx="503555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297872-7BAE-4E76-A125-E84DEF2C687B}" type="datetime1">
              <a:rPr lang="en-US" altLang="ja-JP" sz="1200">
                <a:latin typeface="Calibri" pitchFamily="34" charset="0"/>
              </a:rPr>
              <a:pPr eaLnBrk="1" hangingPunct="1"/>
              <a:t>4/13/2021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880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6955" indent="-291136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546" indent="-23290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366" indent="-23290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184" indent="-23290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002" indent="-232909" defTabSz="4658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7820" indent="-232909" defTabSz="4658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3639" indent="-232909" defTabSz="4658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59457" indent="-232909" defTabSz="4658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8EC0D51-D9AF-4A65-BF6F-98295766D6DD}" type="slidenum">
              <a:rPr lang="en-US" altLang="ja-JP" sz="1200">
                <a:latin typeface="Arial" pitchFamily="34" charset="0"/>
              </a:rPr>
              <a:pPr eaLnBrk="1" hangingPunct="1"/>
              <a:t>38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7425" y="696913"/>
            <a:ext cx="503555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6955" indent="-291136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546" indent="-23290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366" indent="-23290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184" indent="-23290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002" indent="-232909" defTabSz="4658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7820" indent="-232909" defTabSz="4658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3639" indent="-232909" defTabSz="4658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59457" indent="-232909" defTabSz="4658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297872-7BAE-4E76-A125-E84DEF2C687B}" type="datetime1">
              <a:rPr lang="en-US" altLang="ja-JP" sz="1200">
                <a:latin typeface="Calibri" pitchFamily="34" charset="0"/>
              </a:rPr>
              <a:pPr eaLnBrk="1" hangingPunct="1"/>
              <a:t>4/13/2021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880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endParaRPr lang="en-US" altLang="ja-JP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3663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8EC0D51-D9AF-4A65-BF6F-98295766D6DD}" type="slidenum">
              <a:rPr lang="en-US" altLang="ja-JP" sz="1200">
                <a:latin typeface="Arial" pitchFamily="34" charset="0"/>
              </a:rPr>
              <a:pPr eaLnBrk="1" hangingPunct="1"/>
              <a:t>39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7425" y="696913"/>
            <a:ext cx="503555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297872-7BAE-4E76-A125-E84DEF2C687B}" type="datetime1">
              <a:rPr lang="en-US" altLang="ja-JP" sz="1200">
                <a:latin typeface="Calibri" pitchFamily="34" charset="0"/>
              </a:rPr>
              <a:pPr eaLnBrk="1" hangingPunct="1"/>
              <a:t>4/13/2021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880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endParaRPr lang="en-US" altLang="ja-JP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8EC0D51-D9AF-4A65-BF6F-98295766D6DD}" type="slidenum">
              <a:rPr lang="en-US" altLang="ja-JP" sz="1200">
                <a:latin typeface="Arial" pitchFamily="34" charset="0"/>
              </a:rPr>
              <a:pPr eaLnBrk="1" hangingPunct="1"/>
              <a:t>4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297872-7BAE-4E76-A125-E84DEF2C687B}" type="datetime1">
              <a:rPr lang="en-US" altLang="ja-JP" sz="1200">
                <a:latin typeface="Calibri" pitchFamily="34" charset="0"/>
              </a:rPr>
              <a:pPr eaLnBrk="1" hangingPunct="1"/>
              <a:t>4/13/2021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880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5944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7425" y="696913"/>
            <a:ext cx="50355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DCF59-3C3C-4B8A-82C0-288D5642E688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2977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8EC0D51-D9AF-4A65-BF6F-98295766D6DD}" type="slidenum">
              <a:rPr lang="en-US" altLang="ja-JP" sz="1200">
                <a:latin typeface="Arial" pitchFamily="34" charset="0"/>
              </a:rPr>
              <a:pPr eaLnBrk="1" hangingPunct="1"/>
              <a:t>41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7425" y="696913"/>
            <a:ext cx="503555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297872-7BAE-4E76-A125-E84DEF2C687B}" type="datetime1">
              <a:rPr lang="en-US" altLang="ja-JP" sz="1200">
                <a:latin typeface="Calibri" pitchFamily="34" charset="0"/>
              </a:rPr>
              <a:pPr eaLnBrk="1" hangingPunct="1"/>
              <a:t>4/13/2021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880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endParaRPr lang="en-US" altLang="ja-JP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8EC0D51-D9AF-4A65-BF6F-98295766D6DD}" type="slidenum">
              <a:rPr lang="en-US" altLang="ja-JP" sz="1200">
                <a:latin typeface="Arial" pitchFamily="34" charset="0"/>
              </a:rPr>
              <a:pPr eaLnBrk="1" hangingPunct="1"/>
              <a:t>42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297872-7BAE-4E76-A125-E84DEF2C687B}" type="datetime1">
              <a:rPr lang="en-US" altLang="ja-JP" sz="1200">
                <a:latin typeface="Calibri" pitchFamily="34" charset="0"/>
              </a:rPr>
              <a:pPr eaLnBrk="1" hangingPunct="1"/>
              <a:t>4/13/2021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880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7425" y="696913"/>
            <a:ext cx="50355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DCF59-3C3C-4B8A-82C0-288D5642E688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366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8EC0D51-D9AF-4A65-BF6F-98295766D6DD}" type="slidenum">
              <a:rPr lang="en-US" altLang="ja-JP" sz="1200">
                <a:latin typeface="Arial" pitchFamily="34" charset="0"/>
              </a:rPr>
              <a:pPr eaLnBrk="1" hangingPunct="1"/>
              <a:t>44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7425" y="696913"/>
            <a:ext cx="503555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297872-7BAE-4E76-A125-E84DEF2C687B}" type="datetime1">
              <a:rPr lang="en-US" altLang="ja-JP" sz="1200">
                <a:latin typeface="Calibri" pitchFamily="34" charset="0"/>
              </a:rPr>
              <a:pPr eaLnBrk="1" hangingPunct="1"/>
              <a:t>4/13/2021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880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8EC0D51-D9AF-4A65-BF6F-98295766D6DD}" type="slidenum">
              <a:rPr lang="en-US" altLang="ja-JP" sz="1200">
                <a:latin typeface="Arial" pitchFamily="34" charset="0"/>
              </a:rPr>
              <a:pPr eaLnBrk="1" hangingPunct="1"/>
              <a:t>45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7425" y="696913"/>
            <a:ext cx="503555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297872-7BAE-4E76-A125-E84DEF2C687B}" type="datetime1">
              <a:rPr lang="en-US" altLang="ja-JP" sz="1200">
                <a:latin typeface="Calibri" pitchFamily="34" charset="0"/>
              </a:rPr>
              <a:pPr eaLnBrk="1" hangingPunct="1"/>
              <a:t>4/13/2021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880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8EC0D51-D9AF-4A65-BF6F-98295766D6DD}" type="slidenum">
              <a:rPr lang="en-US" altLang="ja-JP" sz="1200">
                <a:latin typeface="Arial" pitchFamily="34" charset="0"/>
              </a:rPr>
              <a:pPr eaLnBrk="1" hangingPunct="1"/>
              <a:t>46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7425" y="696913"/>
            <a:ext cx="503555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297872-7BAE-4E76-A125-E84DEF2C687B}" type="datetime1">
              <a:rPr lang="en-US" altLang="ja-JP" sz="1200">
                <a:latin typeface="Calibri" pitchFamily="34" charset="0"/>
              </a:rPr>
              <a:pPr eaLnBrk="1" hangingPunct="1"/>
              <a:t>4/13/2021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880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6955" indent="-291136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546" indent="-23290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366" indent="-23290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184" indent="-23290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002" indent="-232909" defTabSz="4658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7820" indent="-232909" defTabSz="4658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3639" indent="-232909" defTabSz="4658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59457" indent="-232909" defTabSz="4658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8EC0D51-D9AF-4A65-BF6F-98295766D6DD}" type="slidenum">
              <a:rPr lang="en-US" altLang="ja-JP" sz="1200">
                <a:latin typeface="Arial" pitchFamily="34" charset="0"/>
              </a:rPr>
              <a:pPr eaLnBrk="1" hangingPunct="1"/>
              <a:t>47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7425" y="696913"/>
            <a:ext cx="503555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6955" indent="-291136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546" indent="-23290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366" indent="-23290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184" indent="-23290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002" indent="-232909" defTabSz="4658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7820" indent="-232909" defTabSz="4658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3639" indent="-232909" defTabSz="4658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59457" indent="-232909" defTabSz="4658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297872-7BAE-4E76-A125-E84DEF2C687B}" type="datetime1">
              <a:rPr lang="en-US" altLang="ja-JP" sz="1200">
                <a:latin typeface="Calibri" pitchFamily="34" charset="0"/>
              </a:rPr>
              <a:pPr eaLnBrk="1" hangingPunct="1"/>
              <a:t>4/13/2021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880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endParaRPr lang="en-US" altLang="ja-JP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36639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8EC0D51-D9AF-4A65-BF6F-98295766D6DD}" type="slidenum">
              <a:rPr lang="en-US" altLang="ja-JP" sz="1200">
                <a:latin typeface="Arial" pitchFamily="34" charset="0"/>
              </a:rPr>
              <a:pPr eaLnBrk="1" hangingPunct="1"/>
              <a:t>48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7425" y="696913"/>
            <a:ext cx="503555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297872-7BAE-4E76-A125-E84DEF2C687B}" type="datetime1">
              <a:rPr lang="en-US" altLang="ja-JP" sz="1200">
                <a:latin typeface="Calibri" pitchFamily="34" charset="0"/>
              </a:rPr>
              <a:pPr eaLnBrk="1" hangingPunct="1"/>
              <a:t>4/13/2021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880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endParaRPr lang="en-US" altLang="ja-JP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7425" y="696913"/>
            <a:ext cx="50355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DCF59-3C3C-4B8A-82C0-288D5642E688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36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8EC0D51-D9AF-4A65-BF6F-98295766D6DD}" type="slidenum">
              <a:rPr lang="en-US" altLang="ja-JP" sz="1200">
                <a:latin typeface="Arial" pitchFamily="34" charset="0"/>
              </a:rPr>
              <a:pPr eaLnBrk="1" hangingPunct="1"/>
              <a:t>5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7425" y="696913"/>
            <a:ext cx="503555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297872-7BAE-4E76-A125-E84DEF2C687B}" type="datetime1">
              <a:rPr lang="en-US" altLang="ja-JP" sz="1200">
                <a:latin typeface="Calibri" pitchFamily="34" charset="0"/>
              </a:rPr>
              <a:pPr eaLnBrk="1" hangingPunct="1"/>
              <a:t>4/13/2021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880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endParaRPr lang="en-US" altLang="ja-JP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6955" indent="-291136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546" indent="-23290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366" indent="-23290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184" indent="-23290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002" indent="-232909" defTabSz="4658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7820" indent="-232909" defTabSz="4658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3639" indent="-232909" defTabSz="4658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59457" indent="-232909" defTabSz="4658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8EC0D51-D9AF-4A65-BF6F-98295766D6DD}" type="slidenum">
              <a:rPr lang="en-US" altLang="ja-JP" sz="1200">
                <a:latin typeface="Arial" pitchFamily="34" charset="0"/>
              </a:rPr>
              <a:pPr eaLnBrk="1" hangingPunct="1"/>
              <a:t>50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7425" y="696913"/>
            <a:ext cx="503555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6955" indent="-291136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546" indent="-23290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366" indent="-23290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184" indent="-23290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002" indent="-232909" defTabSz="4658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7820" indent="-232909" defTabSz="4658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3639" indent="-232909" defTabSz="4658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59457" indent="-232909" defTabSz="4658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297872-7BAE-4E76-A125-E84DEF2C687B}" type="datetime1">
              <a:rPr lang="en-US" altLang="ja-JP" sz="1200">
                <a:latin typeface="Calibri" pitchFamily="34" charset="0"/>
              </a:rPr>
              <a:pPr eaLnBrk="1" hangingPunct="1"/>
              <a:t>4/13/2021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880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endParaRPr lang="en-US" altLang="ja-JP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36639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8EC0D51-D9AF-4A65-BF6F-98295766D6DD}" type="slidenum">
              <a:rPr lang="en-US" altLang="ja-JP" sz="1200">
                <a:latin typeface="Arial" pitchFamily="34" charset="0"/>
              </a:rPr>
              <a:pPr eaLnBrk="1" hangingPunct="1"/>
              <a:t>51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7425" y="696913"/>
            <a:ext cx="503555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297872-7BAE-4E76-A125-E84DEF2C687B}" type="datetime1">
              <a:rPr lang="en-US" altLang="ja-JP" sz="1200">
                <a:latin typeface="Calibri" pitchFamily="34" charset="0"/>
              </a:rPr>
              <a:pPr eaLnBrk="1" hangingPunct="1"/>
              <a:t>4/13/2021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880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endParaRPr lang="en-US" altLang="ja-JP" baseline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83175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8EC0D51-D9AF-4A65-BF6F-98295766D6DD}" type="slidenum">
              <a:rPr lang="en-US" altLang="ja-JP" sz="1200">
                <a:latin typeface="Arial" pitchFamily="34" charset="0"/>
              </a:rPr>
              <a:pPr eaLnBrk="1" hangingPunct="1"/>
              <a:t>52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297872-7BAE-4E76-A125-E84DEF2C687B}" type="datetime1">
              <a:rPr lang="en-US" altLang="ja-JP" sz="1200">
                <a:latin typeface="Calibri" pitchFamily="34" charset="0"/>
              </a:rPr>
              <a:pPr eaLnBrk="1" hangingPunct="1"/>
              <a:t>4/13/2021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880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ja-JP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59445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8EC0D51-D9AF-4A65-BF6F-98295766D6DD}" type="slidenum">
              <a:rPr lang="en-US" altLang="ja-JP" sz="1200">
                <a:latin typeface="Arial" pitchFamily="34" charset="0"/>
              </a:rPr>
              <a:pPr eaLnBrk="1" hangingPunct="1"/>
              <a:t>55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7425" y="696913"/>
            <a:ext cx="503555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297872-7BAE-4E76-A125-E84DEF2C687B}" type="datetime1">
              <a:rPr lang="en-US" altLang="ja-JP" sz="1200">
                <a:latin typeface="Calibri" pitchFamily="34" charset="0"/>
              </a:rPr>
              <a:pPr eaLnBrk="1" hangingPunct="1"/>
              <a:t>4/13/2021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880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="0" dirty="0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8EC0D51-D9AF-4A65-BF6F-98295766D6DD}" type="slidenum">
              <a:rPr lang="en-US" altLang="ja-JP" sz="1200">
                <a:latin typeface="Arial" pitchFamily="34" charset="0"/>
              </a:rPr>
              <a:pPr eaLnBrk="1" hangingPunct="1"/>
              <a:t>56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7425" y="696913"/>
            <a:ext cx="503555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297872-7BAE-4E76-A125-E84DEF2C687B}" type="datetime1">
              <a:rPr lang="en-US" altLang="ja-JP" sz="1200">
                <a:latin typeface="Calibri" pitchFamily="34" charset="0"/>
              </a:rPr>
              <a:pPr eaLnBrk="1" hangingPunct="1"/>
              <a:t>4/13/2021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880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="0" dirty="0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8EC0D51-D9AF-4A65-BF6F-98295766D6DD}" type="slidenum">
              <a:rPr lang="en-US" altLang="ja-JP" sz="1200">
                <a:latin typeface="Arial" pitchFamily="34" charset="0"/>
              </a:rPr>
              <a:pPr eaLnBrk="1" hangingPunct="1"/>
              <a:t>57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7425" y="696913"/>
            <a:ext cx="503555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297872-7BAE-4E76-A125-E84DEF2C687B}" type="datetime1">
              <a:rPr lang="en-US" altLang="ja-JP" sz="1200">
                <a:latin typeface="Calibri" pitchFamily="34" charset="0"/>
              </a:rPr>
              <a:pPr eaLnBrk="1" hangingPunct="1"/>
              <a:t>4/13/2021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880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="0" dirty="0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8EC0D51-D9AF-4A65-BF6F-98295766D6DD}" type="slidenum">
              <a:rPr lang="en-US" altLang="ja-JP" sz="1200">
                <a:latin typeface="Arial" pitchFamily="34" charset="0"/>
              </a:rPr>
              <a:pPr eaLnBrk="1" hangingPunct="1"/>
              <a:t>58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7425" y="696913"/>
            <a:ext cx="503555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297872-7BAE-4E76-A125-E84DEF2C687B}" type="datetime1">
              <a:rPr lang="en-US" altLang="ja-JP" sz="1200">
                <a:latin typeface="Calibri" pitchFamily="34" charset="0"/>
              </a:rPr>
              <a:pPr eaLnBrk="1" hangingPunct="1"/>
              <a:t>4/13/2021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880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7425" y="696913"/>
            <a:ext cx="50355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DCF59-3C3C-4B8A-82C0-288D5642E688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1159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6955" indent="-291136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546" indent="-23290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366" indent="-23290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184" indent="-23290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002" indent="-232909" defTabSz="4658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7820" indent="-232909" defTabSz="4658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3639" indent="-232909" defTabSz="4658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59457" indent="-232909" defTabSz="4658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8EC0D51-D9AF-4A65-BF6F-98295766D6DD}" type="slidenum">
              <a:rPr lang="en-US" altLang="ja-JP" sz="1200">
                <a:latin typeface="Arial" pitchFamily="34" charset="0"/>
              </a:rPr>
              <a:pPr eaLnBrk="1" hangingPunct="1"/>
              <a:t>61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7425" y="696913"/>
            <a:ext cx="503555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6955" indent="-291136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546" indent="-23290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366" indent="-23290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184" indent="-23290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002" indent="-232909" defTabSz="4658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7820" indent="-232909" defTabSz="4658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3639" indent="-232909" defTabSz="4658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59457" indent="-232909" defTabSz="4658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297872-7BAE-4E76-A125-E84DEF2C687B}" type="datetime1">
              <a:rPr lang="en-US" altLang="ja-JP" sz="1200">
                <a:latin typeface="Calibri" pitchFamily="34" charset="0"/>
              </a:rPr>
              <a:pPr eaLnBrk="1" hangingPunct="1"/>
              <a:t>4/13/2021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880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endParaRPr lang="en-US" altLang="ja-JP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36639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8EC0D51-D9AF-4A65-BF6F-98295766D6DD}" type="slidenum">
              <a:rPr lang="en-US" altLang="ja-JP" sz="1200">
                <a:latin typeface="Arial" pitchFamily="34" charset="0"/>
              </a:rPr>
              <a:pPr eaLnBrk="1" hangingPunct="1"/>
              <a:t>62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7425" y="696913"/>
            <a:ext cx="503555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297872-7BAE-4E76-A125-E84DEF2C687B}" type="datetime1">
              <a:rPr lang="en-US" altLang="ja-JP" sz="1200">
                <a:latin typeface="Calibri" pitchFamily="34" charset="0"/>
              </a:rPr>
              <a:pPr eaLnBrk="1" hangingPunct="1"/>
              <a:t>4/13/2021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880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endParaRPr lang="en-US" altLang="ja-JP" baseline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831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8EC0D51-D9AF-4A65-BF6F-98295766D6DD}" type="slidenum">
              <a:rPr lang="en-US" altLang="ja-JP" sz="1200">
                <a:latin typeface="Arial" pitchFamily="34" charset="0"/>
              </a:rPr>
              <a:pPr eaLnBrk="1" hangingPunct="1"/>
              <a:t>6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7425" y="696913"/>
            <a:ext cx="503555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297872-7BAE-4E76-A125-E84DEF2C687B}" type="datetime1">
              <a:rPr lang="en-US" altLang="ja-JP" sz="1200">
                <a:latin typeface="Calibri" pitchFamily="34" charset="0"/>
              </a:rPr>
              <a:pPr eaLnBrk="1" hangingPunct="1"/>
              <a:t>4/13/2021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880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8EC0D51-D9AF-4A65-BF6F-98295766D6DD}" type="slidenum">
              <a:rPr lang="en-US" altLang="ja-JP" sz="1200">
                <a:latin typeface="Arial" pitchFamily="34" charset="0"/>
              </a:rPr>
              <a:pPr eaLnBrk="1" hangingPunct="1"/>
              <a:t>63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297872-7BAE-4E76-A125-E84DEF2C687B}" type="datetime1">
              <a:rPr lang="en-US" altLang="ja-JP" sz="1200">
                <a:latin typeface="Calibri" pitchFamily="34" charset="0"/>
              </a:rPr>
              <a:pPr eaLnBrk="1" hangingPunct="1"/>
              <a:t>4/13/2021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880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ja-JP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59445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8EC0D51-D9AF-4A65-BF6F-98295766D6DD}" type="slidenum">
              <a:rPr lang="en-US" altLang="ja-JP" sz="1200">
                <a:latin typeface="Arial" pitchFamily="34" charset="0"/>
              </a:rPr>
              <a:pPr eaLnBrk="1" hangingPunct="1"/>
              <a:t>64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7425" y="696913"/>
            <a:ext cx="503555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297872-7BAE-4E76-A125-E84DEF2C687B}" type="datetime1">
              <a:rPr lang="en-US" altLang="ja-JP" sz="1200">
                <a:latin typeface="Calibri" pitchFamily="34" charset="0"/>
              </a:rPr>
              <a:pPr eaLnBrk="1" hangingPunct="1"/>
              <a:t>4/13/2021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880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endParaRPr lang="en-US" altLang="ja-JP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8EC0D51-D9AF-4A65-BF6F-98295766D6DD}" type="slidenum">
              <a:rPr lang="en-US" altLang="ja-JP" sz="1200">
                <a:latin typeface="Arial" pitchFamily="34" charset="0"/>
              </a:rPr>
              <a:pPr eaLnBrk="1" hangingPunct="1"/>
              <a:t>65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92138" y="422275"/>
            <a:ext cx="3721100" cy="25765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297872-7BAE-4E76-A125-E84DEF2C687B}" type="datetime1">
              <a:rPr lang="en-US" altLang="ja-JP" sz="1200">
                <a:latin typeface="Calibri" pitchFamily="34" charset="0"/>
              </a:rPr>
              <a:pPr eaLnBrk="1" hangingPunct="1"/>
              <a:t>4/13/2021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495104" y="3179988"/>
            <a:ext cx="6043360" cy="58653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z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8EC0D51-D9AF-4A65-BF6F-98295766D6DD}" type="slidenum">
              <a:rPr lang="en-US" altLang="ja-JP" sz="1200">
                <a:latin typeface="Arial" pitchFamily="34" charset="0"/>
              </a:rPr>
              <a:pPr eaLnBrk="1" hangingPunct="1"/>
              <a:t>66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58800" y="490538"/>
            <a:ext cx="3724275" cy="2579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297872-7BAE-4E76-A125-E84DEF2C687B}" type="datetime1">
              <a:rPr lang="en-US" altLang="ja-JP" sz="1200">
                <a:latin typeface="Calibri" pitchFamily="34" charset="0"/>
              </a:rPr>
              <a:pPr eaLnBrk="1" hangingPunct="1"/>
              <a:t>4/13/2021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3209290"/>
            <a:ext cx="5801360" cy="4880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8EC0D51-D9AF-4A65-BF6F-98295766D6DD}" type="slidenum">
              <a:rPr lang="en-US" altLang="ja-JP" sz="1200">
                <a:latin typeface="Arial" pitchFamily="34" charset="0"/>
              </a:rPr>
              <a:pPr eaLnBrk="1" hangingPunct="1"/>
              <a:t>67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7425" y="696913"/>
            <a:ext cx="503555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297872-7BAE-4E76-A125-E84DEF2C687B}" type="datetime1">
              <a:rPr lang="en-US" altLang="ja-JP" sz="1200">
                <a:latin typeface="Calibri" pitchFamily="34" charset="0"/>
              </a:rPr>
              <a:pPr eaLnBrk="1" hangingPunct="1"/>
              <a:t>4/13/2021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880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8EC0D51-D9AF-4A65-BF6F-98295766D6DD}" type="slidenum">
              <a:rPr lang="en-US" altLang="ja-JP" sz="1200">
                <a:latin typeface="Arial" pitchFamily="34" charset="0"/>
              </a:rPr>
              <a:pPr eaLnBrk="1" hangingPunct="1"/>
              <a:t>68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7425" y="696913"/>
            <a:ext cx="503555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297872-7BAE-4E76-A125-E84DEF2C687B}" type="datetime1">
              <a:rPr lang="en-US" altLang="ja-JP" sz="1200">
                <a:latin typeface="Calibri" pitchFamily="34" charset="0"/>
              </a:rPr>
              <a:pPr eaLnBrk="1" hangingPunct="1"/>
              <a:t>4/13/2021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880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8EC0D51-D9AF-4A65-BF6F-98295766D6DD}" type="slidenum">
              <a:rPr lang="en-US" altLang="ja-JP" sz="1200">
                <a:latin typeface="Arial" pitchFamily="34" charset="0"/>
              </a:rPr>
              <a:pPr eaLnBrk="1" hangingPunct="1"/>
              <a:t>69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7425" y="696913"/>
            <a:ext cx="503555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297872-7BAE-4E76-A125-E84DEF2C687B}" type="datetime1">
              <a:rPr lang="en-US" altLang="ja-JP" sz="1200">
                <a:latin typeface="Calibri" pitchFamily="34" charset="0"/>
              </a:rPr>
              <a:pPr eaLnBrk="1" hangingPunct="1"/>
              <a:t>4/13/2021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880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8EC0D51-D9AF-4A65-BF6F-98295766D6DD}" type="slidenum">
              <a:rPr lang="en-US" altLang="ja-JP" sz="1200">
                <a:latin typeface="Arial" pitchFamily="34" charset="0"/>
              </a:rPr>
              <a:pPr eaLnBrk="1" hangingPunct="1"/>
              <a:t>70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7425" y="696913"/>
            <a:ext cx="503555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297872-7BAE-4E76-A125-E84DEF2C687B}" type="datetime1">
              <a:rPr lang="en-US" altLang="ja-JP" sz="1200">
                <a:latin typeface="Calibri" pitchFamily="34" charset="0"/>
              </a:rPr>
              <a:pPr eaLnBrk="1" hangingPunct="1"/>
              <a:t>4/13/2021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880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8EC0D51-D9AF-4A65-BF6F-98295766D6DD}" type="slidenum">
              <a:rPr lang="en-US" altLang="ja-JP" sz="1200">
                <a:latin typeface="Arial" pitchFamily="34" charset="0"/>
              </a:rPr>
              <a:pPr eaLnBrk="1" hangingPunct="1"/>
              <a:t>71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7425" y="696913"/>
            <a:ext cx="503555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297872-7BAE-4E76-A125-E84DEF2C687B}" type="datetime1">
              <a:rPr lang="en-US" altLang="ja-JP" sz="1200">
                <a:latin typeface="Calibri" pitchFamily="34" charset="0"/>
              </a:rPr>
              <a:pPr eaLnBrk="1" hangingPunct="1"/>
              <a:t>4/13/2021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175305"/>
            <a:ext cx="5608320" cy="4880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8EC0D51-D9AF-4A65-BF6F-98295766D6DD}" type="slidenum">
              <a:rPr lang="en-US" altLang="ja-JP" sz="1200">
                <a:latin typeface="Arial" pitchFamily="34" charset="0"/>
              </a:rPr>
              <a:pPr eaLnBrk="1" hangingPunct="1"/>
              <a:t>72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7425" y="696913"/>
            <a:ext cx="503555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297872-7BAE-4E76-A125-E84DEF2C687B}" type="datetime1">
              <a:rPr lang="en-US" altLang="ja-JP" sz="1200">
                <a:latin typeface="Calibri" pitchFamily="34" charset="0"/>
              </a:rPr>
              <a:pPr eaLnBrk="1" hangingPunct="1"/>
              <a:t>4/13/2021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175305"/>
            <a:ext cx="5608320" cy="4880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DPKO/DFS Draft Use of Force</a:t>
            </a:r>
            <a:r>
              <a:rPr lang="en-US" baseline="0" dirty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 policy </a:t>
            </a:r>
            <a:r>
              <a:rPr lang="en-US" baseline="0" dirty="0" err="1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para</a:t>
            </a:r>
            <a:r>
              <a:rPr lang="en-US" baseline="0" dirty="0">
                <a:latin typeface="Calibri" charset="0"/>
                <a:ea typeface="ＭＳ Ｐゴシック" charset="0"/>
                <a:cs typeface="ＭＳ Ｐゴシック" charset="0"/>
                <a:sym typeface="Wingdings" charset="0"/>
              </a:rPr>
              <a:t> 7.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  <a:sym typeface="Wingding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24" indent="-29116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653" indent="-23293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514" indent="-23293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375" indent="-23293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236" indent="-232930" defTabSz="4658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096" indent="-232930" defTabSz="4658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3957" indent="-232930" defTabSz="4658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59819" indent="-232930" defTabSz="4658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8EC0D51-D9AF-4A65-BF6F-98295766D6DD}" type="slidenum">
              <a:rPr lang="en-US" altLang="ja-JP" sz="1200">
                <a:latin typeface="Arial" pitchFamily="34" charset="0"/>
              </a:rPr>
              <a:pPr eaLnBrk="1" hangingPunct="1"/>
              <a:t>7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7425" y="696913"/>
            <a:ext cx="503555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24" indent="-29116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653" indent="-23293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514" indent="-23293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375" indent="-23293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236" indent="-232930" defTabSz="4658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096" indent="-232930" defTabSz="4658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3957" indent="-232930" defTabSz="4658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59819" indent="-232930" defTabSz="4658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297872-7BAE-4E76-A125-E84DEF2C687B}" type="datetime1">
              <a:rPr lang="en-US" altLang="ja-JP" sz="1200">
                <a:latin typeface="Calibri" pitchFamily="34" charset="0"/>
              </a:rPr>
              <a:pPr eaLnBrk="1" hangingPunct="1"/>
              <a:t>4/13/2021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880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350">
              <a:defRPr/>
            </a:pPr>
            <a:endParaRPr lang="en-US" baseline="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24970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8EC0D51-D9AF-4A65-BF6F-98295766D6DD}" type="slidenum">
              <a:rPr lang="en-US" altLang="ja-JP" sz="1200">
                <a:latin typeface="Arial" pitchFamily="34" charset="0"/>
              </a:rPr>
              <a:pPr eaLnBrk="1" hangingPunct="1"/>
              <a:t>74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7425" y="696913"/>
            <a:ext cx="503555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297872-7BAE-4E76-A125-E84DEF2C687B}" type="datetime1">
              <a:rPr lang="en-US" altLang="ja-JP" sz="1200">
                <a:latin typeface="Calibri" pitchFamily="34" charset="0"/>
              </a:rPr>
              <a:pPr eaLnBrk="1" hangingPunct="1"/>
              <a:t>4/13/2021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880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8EC0D51-D9AF-4A65-BF6F-98295766D6DD}" type="slidenum">
              <a:rPr lang="en-US" altLang="ja-JP" sz="1200">
                <a:latin typeface="Arial" pitchFamily="34" charset="0"/>
              </a:rPr>
              <a:pPr eaLnBrk="1" hangingPunct="1"/>
              <a:t>76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297872-7BAE-4E76-A125-E84DEF2C687B}" type="datetime1">
              <a:rPr lang="en-US" altLang="ja-JP" sz="1200">
                <a:latin typeface="Calibri" pitchFamily="34" charset="0"/>
              </a:rPr>
              <a:pPr eaLnBrk="1" hangingPunct="1"/>
              <a:t>4/13/2021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880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4708" indent="-174708">
              <a:buFontTx/>
              <a:buChar char="•"/>
            </a:pPr>
            <a:endParaRPr lang="en-US" altLang="ja-JP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36639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7425" y="696913"/>
            <a:ext cx="50355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DCF59-3C3C-4B8A-82C0-288D5642E688}" type="slidenum">
              <a:rPr lang="en-GB" smtClean="0"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49336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8EC0D51-D9AF-4A65-BF6F-98295766D6DD}" type="slidenum">
              <a:rPr lang="en-US" altLang="ja-JP" sz="1200">
                <a:latin typeface="Arial" pitchFamily="34" charset="0"/>
              </a:rPr>
              <a:pPr eaLnBrk="1" hangingPunct="1"/>
              <a:t>78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297872-7BAE-4E76-A125-E84DEF2C687B}" type="datetime1">
              <a:rPr lang="en-US" altLang="ja-JP" sz="1200">
                <a:latin typeface="Calibri" pitchFamily="34" charset="0"/>
              </a:rPr>
              <a:pPr eaLnBrk="1" hangingPunct="1"/>
              <a:t>4/13/2021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880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endParaRPr lang="en-US" altLang="ja-JP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303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24" indent="-29116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653" indent="-23293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514" indent="-23293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375" indent="-23293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236" indent="-232930" defTabSz="4658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096" indent="-232930" defTabSz="4658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3957" indent="-232930" defTabSz="4658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59819" indent="-232930" defTabSz="4658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8EC0D51-D9AF-4A65-BF6F-98295766D6DD}" type="slidenum">
              <a:rPr lang="en-US" altLang="ja-JP" sz="1200">
                <a:latin typeface="Arial" pitchFamily="34" charset="0"/>
              </a:rPr>
              <a:pPr eaLnBrk="1" hangingPunct="1"/>
              <a:t>8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7425" y="696913"/>
            <a:ext cx="503555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24" indent="-29116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653" indent="-23293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514" indent="-23293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375" indent="-23293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236" indent="-232930" defTabSz="4658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096" indent="-232930" defTabSz="4658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3957" indent="-232930" defTabSz="4658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59819" indent="-232930" defTabSz="46586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297872-7BAE-4E76-A125-E84DEF2C687B}" type="datetime1">
              <a:rPr lang="en-US" altLang="ja-JP" sz="1200">
                <a:latin typeface="Calibri" pitchFamily="34" charset="0"/>
              </a:rPr>
              <a:pPr eaLnBrk="1" hangingPunct="1"/>
              <a:t>4/13/2021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880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350">
              <a:defRPr/>
            </a:pPr>
            <a:endParaRPr lang="en-US" baseline="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046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8EC0D51-D9AF-4A65-BF6F-98295766D6DD}" type="slidenum">
              <a:rPr lang="en-US" altLang="ja-JP" sz="1200">
                <a:latin typeface="Arial" pitchFamily="34" charset="0"/>
              </a:rPr>
              <a:pPr eaLnBrk="1" hangingPunct="1"/>
              <a:t>9</a:t>
            </a:fld>
            <a:endParaRPr lang="en-US" altLang="ja-JP" sz="1200">
              <a:latin typeface="Arial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7425" y="696913"/>
            <a:ext cx="503555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297872-7BAE-4E76-A125-E84DEF2C687B}" type="datetime1">
              <a:rPr lang="en-US" altLang="ja-JP" sz="1200">
                <a:latin typeface="Calibri" pitchFamily="34" charset="0"/>
              </a:rPr>
              <a:pPr eaLnBrk="1" hangingPunct="1"/>
              <a:t>4/13/2021</a:t>
            </a:fld>
            <a:endParaRPr lang="en-US" altLang="ja-JP" sz="1200">
              <a:latin typeface="Calibri" pitchFamily="34" charset="0"/>
            </a:endParaRPr>
          </a:p>
        </p:txBody>
      </p:sp>
      <p:sp>
        <p:nvSpPr>
          <p:cNvPr id="215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5790"/>
            <a:ext cx="5608320" cy="48806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endParaRPr lang="en-US" altLang="ja-JP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5029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1363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2230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834" y="3352802"/>
            <a:ext cx="911833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3834" y="4771030"/>
            <a:ext cx="911833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01895" y="363538"/>
            <a:ext cx="910221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  <a:endParaRPr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1360DE6-1F00-4D37-920B-8306E906ABB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8320959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595048" y="1731963"/>
            <a:ext cx="8712465" cy="489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8832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834" y="3352802"/>
            <a:ext cx="911833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3834" y="4771030"/>
            <a:ext cx="911833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01895" y="363538"/>
            <a:ext cx="910221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  <a:endParaRPr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1360DE6-1F00-4D37-920B-8306E906ABB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061127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5383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>
              <a:defRPr sz="42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5029200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099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_references/blue_helmets_coc_ten_in.pdf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>
          <a:xfrm>
            <a:off x="393834" y="3352801"/>
            <a:ext cx="9118335" cy="2449513"/>
          </a:xfrm>
        </p:spPr>
        <p:txBody>
          <a:bodyPr>
            <a:noAutofit/>
          </a:bodyPr>
          <a:lstStyle/>
          <a:p>
            <a:r>
              <a:rPr lang="en-US" altLang="en-US" sz="5000" dirty="0" err="1">
                <a:solidFill>
                  <a:srgbClr val="558ED5"/>
                </a:solidFill>
                <a:latin typeface="Century Gothic" pitchFamily="34" charset="0"/>
                <a:ea typeface="SimSun" pitchFamily="2" charset="-122"/>
                <a:cs typeface="+mn-cs"/>
              </a:rPr>
              <a:t>Módulo</a:t>
            </a:r>
            <a:r>
              <a:rPr lang="en-US" altLang="en-US" sz="5000" dirty="0">
                <a:solidFill>
                  <a:srgbClr val="558ED5"/>
                </a:solidFill>
                <a:latin typeface="Century Gothic" pitchFamily="34" charset="0"/>
                <a:ea typeface="SimSun" pitchFamily="2" charset="-122"/>
                <a:cs typeface="+mn-cs"/>
              </a:rPr>
              <a:t> 2. </a:t>
            </a:r>
            <a:br>
              <a:rPr lang="en-US" altLang="en-US" sz="5000" dirty="0">
                <a:solidFill>
                  <a:srgbClr val="558ED5"/>
                </a:solidFill>
                <a:latin typeface="Century Gothic" pitchFamily="34" charset="0"/>
                <a:ea typeface="SimSun" pitchFamily="2" charset="-122"/>
                <a:cs typeface="+mn-cs"/>
              </a:rPr>
            </a:br>
            <a:r>
              <a:rPr lang="en-US" altLang="en-US" sz="5000" dirty="0">
                <a:solidFill>
                  <a:srgbClr val="558ED5"/>
                </a:solidFill>
                <a:latin typeface="Century Gothic" pitchFamily="34" charset="0"/>
                <a:ea typeface="SimSun" pitchFamily="2" charset="-122"/>
                <a:cs typeface="+mn-cs"/>
              </a:rPr>
              <a:t>MARCO JURÍDICO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13" b="22163"/>
          <a:stretch/>
        </p:blipFill>
        <p:spPr bwMode="auto">
          <a:xfrm>
            <a:off x="412750" y="381001"/>
            <a:ext cx="9080500" cy="2895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207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286000"/>
            <a:ext cx="9175751" cy="4297362"/>
          </a:xfrm>
          <a:prstGeom prst="rect">
            <a:avLst/>
          </a:prstGeom>
        </p:spPr>
        <p:txBody>
          <a:bodyPr wrap="square">
            <a:normAutofit fontScale="85000" lnSpcReduction="20000"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3200" dirty="0">
                <a:latin typeface="+mj-lt"/>
                <a:ea typeface="MS PGothic" charset="0"/>
                <a:cs typeface="MS PGothic" charset="0"/>
              </a:rPr>
              <a:t>Convención sobre los Derechos del Niño (1989) </a:t>
            </a:r>
            <a:br>
              <a:rPr lang="es-ES" sz="3200" dirty="0">
                <a:latin typeface="+mj-lt"/>
                <a:ea typeface="MS PGothic" charset="0"/>
                <a:cs typeface="MS PGothic" charset="0"/>
              </a:rPr>
            </a:br>
            <a:r>
              <a:rPr lang="es-ES" sz="3200" dirty="0">
                <a:latin typeface="+mj-lt"/>
                <a:ea typeface="MS PGothic" charset="0"/>
                <a:cs typeface="MS PGothic" charset="0"/>
              </a:rPr>
              <a:t>y sus Protocolos Facultativos</a:t>
            </a:r>
            <a:endParaRPr lang="en-US" sz="3200" dirty="0">
              <a:latin typeface="+mj-lt"/>
              <a:ea typeface="MS PGothic" charset="0"/>
              <a:cs typeface="MS PGothic" charset="0"/>
            </a:endParaRPr>
          </a:p>
          <a:p>
            <a:pPr marL="1084263" indent="-457200">
              <a:buFontTx/>
              <a:buChar char="-"/>
            </a:pPr>
            <a:r>
              <a:rPr lang="es-ES" sz="2600" dirty="0">
                <a:latin typeface="+mj-lt"/>
              </a:rPr>
              <a:t>El tratado de derechos humanos más rápida </a:t>
            </a:r>
            <a:br>
              <a:rPr lang="es-ES" sz="2600" dirty="0">
                <a:latin typeface="+mj-lt"/>
              </a:rPr>
            </a:br>
            <a:r>
              <a:rPr lang="es-ES" sz="2600" dirty="0">
                <a:latin typeface="+mj-lt"/>
              </a:rPr>
              <a:t>y ampliamente ratificado de la historia</a:t>
            </a:r>
            <a:endParaRPr lang="en-US" sz="2600" dirty="0">
              <a:latin typeface="+mj-lt"/>
            </a:endParaRPr>
          </a:p>
          <a:p>
            <a:pPr marL="1084263" indent="-457200">
              <a:buFontTx/>
              <a:buChar char="-"/>
            </a:pPr>
            <a:r>
              <a:rPr lang="es-ES" sz="2600" dirty="0">
                <a:latin typeface="+mj-lt"/>
              </a:rPr>
              <a:t>Establece derechos civiles, políticos, económicos, sociales, sanitarios y culturales de los niños</a:t>
            </a:r>
            <a:endParaRPr lang="en-US" sz="2600" dirty="0">
              <a:latin typeface="+mj-lt"/>
            </a:endParaRPr>
          </a:p>
          <a:p>
            <a:pPr marL="1084263" indent="-457200">
              <a:buFontTx/>
              <a:buChar char="-"/>
            </a:pPr>
            <a:r>
              <a:rPr lang="es-ES" sz="2600" dirty="0">
                <a:latin typeface="+mj-lt"/>
              </a:rPr>
              <a:t>Prohíbe que los menores de 18 años participen de forma directa en las hostilidades</a:t>
            </a:r>
            <a:endParaRPr lang="en-US" sz="2600" dirty="0">
              <a:latin typeface="+mj-lt"/>
            </a:endParaRPr>
          </a:p>
          <a:p>
            <a:pPr marL="574675" indent="-457200">
              <a:buFont typeface="Arial"/>
              <a:buChar char="•"/>
            </a:pPr>
            <a:endParaRPr lang="en-US" sz="1500" dirty="0">
              <a:latin typeface="+mj-lt"/>
            </a:endParaRPr>
          </a:p>
          <a:p>
            <a:pPr marL="574675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3200" dirty="0">
                <a:latin typeface="+mj-lt"/>
                <a:ea typeface="MS PGothic" charset="0"/>
                <a:cs typeface="MS PGothic" charset="0"/>
              </a:rPr>
              <a:t>Principios y Directrices sobre los Niños Asociados a Fuerzas o Grupos Armados (Principios de París) (2007)</a:t>
            </a:r>
            <a:endParaRPr lang="en-US" sz="3200" dirty="0">
              <a:latin typeface="+mj-lt"/>
              <a:ea typeface="MS PGothic" charset="0"/>
              <a:cs typeface="MS PGothic" charset="0"/>
            </a:endParaRPr>
          </a:p>
          <a:p>
            <a:pPr marL="1084263" indent="-457200">
              <a:buFontTx/>
              <a:buChar char="-"/>
            </a:pPr>
            <a:r>
              <a:rPr lang="es-ES" sz="2600" dirty="0">
                <a:latin typeface="+mj-lt"/>
              </a:rPr>
              <a:t>Evitar el reclutamiento, proteger a los niños y respaldar su liberación de las fuerzas o los grupos armados</a:t>
            </a:r>
            <a:endParaRPr lang="en-US" sz="2600" dirty="0">
              <a:latin typeface="+mj-lt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1782762"/>
          </a:xfrm>
        </p:spPr>
        <p:txBody>
          <a:bodyPr rtlCol="0">
            <a:noAutofit/>
          </a:bodyPr>
          <a:lstStyle/>
          <a:p>
            <a:pPr algn="r"/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charset="0"/>
                <a:ea typeface="MS PGothic" charset="0"/>
                <a:cs typeface="MS PGothic" charset="0"/>
              </a:rPr>
              <a:t>Derecho internacional de los derechos humanos sobre protección infantil</a:t>
            </a:r>
            <a:endParaRPr lang="en-US" altLang="en-US" dirty="0">
              <a:solidFill>
                <a:schemeClr val="accent2">
                  <a:lumMod val="60000"/>
                  <a:lumOff val="40000"/>
                </a:schemeClr>
              </a:solidFill>
              <a:latin typeface="Century Gothic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44190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 rtlCol="0">
            <a:noAutofit/>
          </a:bodyPr>
          <a:lstStyle/>
          <a:p>
            <a:pPr algn="r"/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charset="0"/>
                <a:ea typeface="MS PGothic" charset="0"/>
                <a:cs typeface="MS PGothic" charset="0"/>
              </a:rPr>
              <a:t>Convención sobre los </a:t>
            </a:r>
            <a:b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charset="0"/>
                <a:ea typeface="MS PGothic" charset="0"/>
                <a:cs typeface="MS PGothic" charset="0"/>
              </a:rPr>
            </a:br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charset="0"/>
                <a:ea typeface="MS PGothic" charset="0"/>
                <a:cs typeface="MS PGothic" charset="0"/>
              </a:rPr>
              <a:t>Derechos del Niño</a:t>
            </a:r>
            <a:endParaRPr lang="en-US" altLang="en-US" dirty="0">
              <a:solidFill>
                <a:schemeClr val="accent2">
                  <a:lumMod val="60000"/>
                  <a:lumOff val="40000"/>
                </a:schemeClr>
              </a:solidFill>
              <a:latin typeface="Century Gothic" charset="0"/>
              <a:ea typeface="MS PGothic" charset="0"/>
              <a:cs typeface="MS PGothic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5300" y="1752600"/>
            <a:ext cx="8915400" cy="190500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s-ES" dirty="0">
                <a:latin typeface="Calibri" charset="0"/>
                <a:ea typeface="ＭＳ Ｐゴシック" charset="0"/>
              </a:rPr>
              <a:t>Los derechos garantizados por la Convención son, entre otros, los siguientes: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marL="966788" indent="-457200">
              <a:buFontTx/>
              <a:buChar char="-"/>
            </a:pPr>
            <a:r>
              <a:rPr lang="en-US" sz="2600" dirty="0">
                <a:latin typeface="Calibri" charset="0"/>
                <a:ea typeface="ＭＳ Ｐゴシック" charset="0"/>
              </a:rPr>
              <a:t>No </a:t>
            </a:r>
            <a:r>
              <a:rPr lang="en-US" sz="2600" dirty="0" err="1">
                <a:latin typeface="Calibri" charset="0"/>
                <a:ea typeface="ＭＳ Ｐゴシック" charset="0"/>
              </a:rPr>
              <a:t>discriminación</a:t>
            </a:r>
            <a:endParaRPr lang="en-US" sz="2600" dirty="0">
              <a:latin typeface="Calibri" charset="0"/>
              <a:ea typeface="ＭＳ Ｐゴシック" charset="0"/>
            </a:endParaRPr>
          </a:p>
          <a:p>
            <a:pPr marL="966788" indent="-457200">
              <a:buFontTx/>
              <a:buChar char="-"/>
            </a:pPr>
            <a:r>
              <a:rPr lang="en-US" sz="2600" dirty="0" err="1">
                <a:latin typeface="Calibri" charset="0"/>
                <a:ea typeface="ＭＳ Ｐゴシック" charset="0"/>
              </a:rPr>
              <a:t>Interés</a:t>
            </a:r>
            <a:r>
              <a:rPr lang="en-US" sz="2600" dirty="0">
                <a:latin typeface="Calibri" charset="0"/>
                <a:ea typeface="ＭＳ Ｐゴシック" charset="0"/>
              </a:rPr>
              <a:t> superior del </a:t>
            </a:r>
            <a:r>
              <a:rPr lang="en-US" sz="2600" dirty="0" err="1">
                <a:latin typeface="Calibri" charset="0"/>
                <a:ea typeface="ＭＳ Ｐゴシック" charset="0"/>
              </a:rPr>
              <a:t>niño</a:t>
            </a:r>
            <a:endParaRPr lang="en-US" sz="2600" dirty="0">
              <a:latin typeface="Calibri" charset="0"/>
              <a:ea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0" y="2638997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69963" indent="-457200">
              <a:spcBef>
                <a:spcPts val="672"/>
              </a:spcBef>
              <a:buFontTx/>
              <a:buChar char="-"/>
            </a:pPr>
            <a:r>
              <a:rPr lang="en-US" sz="2400" dirty="0">
                <a:latin typeface="Calibri" charset="0"/>
                <a:ea typeface="ＭＳ Ｐゴシック" charset="0"/>
              </a:rPr>
              <a:t>Derecho a la </a:t>
            </a:r>
            <a:r>
              <a:rPr lang="en-US" sz="2400" dirty="0" err="1">
                <a:latin typeface="Calibri" charset="0"/>
                <a:ea typeface="ＭＳ Ｐゴシック" charset="0"/>
              </a:rPr>
              <a:t>vida</a:t>
            </a:r>
            <a:endParaRPr lang="en-US" sz="2400" dirty="0">
              <a:latin typeface="Calibri" charset="0"/>
              <a:ea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581400"/>
            <a:ext cx="8915400" cy="30019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09588" indent="-3921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3000" dirty="0">
                <a:latin typeface="Calibri" charset="0"/>
                <a:ea typeface="ＭＳ Ｐゴシック" charset="0"/>
              </a:rPr>
              <a:t>Estipulaciones adicionales en virtud </a:t>
            </a:r>
            <a:br>
              <a:rPr lang="es-ES" sz="3000" dirty="0">
                <a:latin typeface="Calibri" charset="0"/>
                <a:ea typeface="ＭＳ Ｐゴシック" charset="0"/>
              </a:rPr>
            </a:br>
            <a:r>
              <a:rPr lang="es-ES" sz="3000" dirty="0">
                <a:latin typeface="Calibri" charset="0"/>
                <a:ea typeface="ＭＳ Ｐゴシック" charset="0"/>
              </a:rPr>
              <a:t>de los Protocolos Facultativos</a:t>
            </a:r>
            <a:endParaRPr lang="en-US" sz="3000" dirty="0">
              <a:latin typeface="Calibri" charset="0"/>
              <a:ea typeface="ＭＳ Ｐゴシック" charset="0"/>
            </a:endParaRPr>
          </a:p>
          <a:p>
            <a:pPr marL="1084263" indent="-457200">
              <a:spcBef>
                <a:spcPts val="672"/>
              </a:spcBef>
              <a:buFontTx/>
              <a:buChar char="-"/>
            </a:pPr>
            <a:r>
              <a:rPr lang="es-ES" sz="2400" dirty="0">
                <a:latin typeface="Calibri" charset="0"/>
                <a:ea typeface="ＭＳ Ｐゴシック" charset="0"/>
              </a:rPr>
              <a:t>No reclutamiento ni utilización </a:t>
            </a:r>
            <a:br>
              <a:rPr lang="es-ES" sz="2400" dirty="0">
                <a:latin typeface="Calibri" charset="0"/>
                <a:ea typeface="ＭＳ Ｐゴシック" charset="0"/>
              </a:rPr>
            </a:br>
            <a:r>
              <a:rPr lang="es-ES" sz="2400" dirty="0">
                <a:latin typeface="Calibri" charset="0"/>
                <a:ea typeface="ＭＳ Ｐゴシック" charset="0"/>
              </a:rPr>
              <a:t>de niños</a:t>
            </a:r>
            <a:endParaRPr lang="en-US" sz="2400" dirty="0">
              <a:latin typeface="Calibri" charset="0"/>
              <a:ea typeface="ＭＳ Ｐゴシック" charset="0"/>
            </a:endParaRPr>
          </a:p>
          <a:p>
            <a:pPr marL="1084263" indent="-457200">
              <a:spcBef>
                <a:spcPts val="672"/>
              </a:spcBef>
              <a:buFontTx/>
              <a:buChar char="-"/>
            </a:pPr>
            <a:r>
              <a:rPr lang="es-ES" sz="2400" dirty="0">
                <a:latin typeface="Calibri" charset="0"/>
                <a:ea typeface="ＭＳ Ｐゴシック" charset="0"/>
              </a:rPr>
              <a:t>Prohibición de la venta de niños, </a:t>
            </a:r>
            <a:br>
              <a:rPr lang="es-ES" sz="2400" dirty="0">
                <a:latin typeface="Calibri" charset="0"/>
                <a:ea typeface="ＭＳ Ｐゴシック" charset="0"/>
              </a:rPr>
            </a:br>
            <a:r>
              <a:rPr lang="es-ES" sz="2400" dirty="0">
                <a:latin typeface="Calibri" charset="0"/>
                <a:ea typeface="ＭＳ Ｐゴシック" charset="0"/>
              </a:rPr>
              <a:t>la prostitución infantil y la utilización </a:t>
            </a:r>
            <a:br>
              <a:rPr lang="es-ES" sz="2400" dirty="0">
                <a:latin typeface="Calibri" charset="0"/>
                <a:ea typeface="ＭＳ Ｐゴシック" charset="0"/>
              </a:rPr>
            </a:br>
            <a:r>
              <a:rPr lang="es-ES" sz="2400" dirty="0">
                <a:latin typeface="Calibri" charset="0"/>
                <a:ea typeface="ＭＳ Ｐゴシック" charset="0"/>
              </a:rPr>
              <a:t>de niños en la pornografía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Calibri" charset="0"/>
              <a:ea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3058477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69963" indent="-457200">
              <a:spcBef>
                <a:spcPts val="672"/>
              </a:spcBef>
              <a:buFontTx/>
              <a:buChar char="-"/>
            </a:pPr>
            <a:r>
              <a:rPr lang="en-US" sz="2400" dirty="0" err="1">
                <a:latin typeface="Calibri" charset="0"/>
                <a:ea typeface="ＭＳ Ｐゴシック" charset="0"/>
              </a:rPr>
              <a:t>Participación</a:t>
            </a:r>
            <a:endParaRPr lang="en-US" sz="2400" dirty="0">
              <a:latin typeface="Calibri" charset="0"/>
              <a:ea typeface="ＭＳ Ｐゴシック" charset="0"/>
            </a:endParaRPr>
          </a:p>
        </p:txBody>
      </p:sp>
      <p:pic>
        <p:nvPicPr>
          <p:cNvPr id="7" name="Picture 1" descr="511366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0" r="4203"/>
          <a:stretch/>
        </p:blipFill>
        <p:spPr bwMode="auto">
          <a:xfrm>
            <a:off x="6705600" y="4289514"/>
            <a:ext cx="2766368" cy="233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41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133600"/>
            <a:ext cx="9105900" cy="4449762"/>
          </a:xfrm>
        </p:spPr>
        <p:txBody>
          <a:bodyPr>
            <a:normAutofit fontScale="92500" lnSpcReduction="10000"/>
          </a:bodyPr>
          <a:lstStyle/>
          <a:p>
            <a:pPr marL="519113"/>
            <a:r>
              <a:rPr lang="es-ES" dirty="0"/>
              <a:t>Pretenden orientar las intervenciones internacionales para: </a:t>
            </a:r>
            <a:r>
              <a:rPr lang="en-US" dirty="0"/>
              <a:t> </a:t>
            </a:r>
          </a:p>
          <a:p>
            <a:pPr marL="1089025" indent="-457200">
              <a:buFontTx/>
              <a:buChar char="-"/>
            </a:pPr>
            <a:r>
              <a:rPr lang="es-ES" sz="2600" dirty="0">
                <a:latin typeface="+mj-lt"/>
              </a:rPr>
              <a:t>Evitar el reclutamiento de niños</a:t>
            </a:r>
            <a:endParaRPr lang="en-US" sz="2600" dirty="0"/>
          </a:p>
          <a:p>
            <a:pPr marL="1089025" indent="-457200">
              <a:buFontTx/>
              <a:buChar char="-"/>
            </a:pPr>
            <a:r>
              <a:rPr lang="es-ES" sz="2600" dirty="0"/>
              <a:t>Facilitar la liberación y reintegración de los niños</a:t>
            </a:r>
            <a:endParaRPr lang="en-US" sz="2600" dirty="0"/>
          </a:p>
          <a:p>
            <a:pPr marL="1089025" indent="-457200">
              <a:spcAft>
                <a:spcPts val="1200"/>
              </a:spcAft>
              <a:buFontTx/>
              <a:buChar char="-"/>
            </a:pPr>
            <a:r>
              <a:rPr lang="es-ES" sz="2600" dirty="0"/>
              <a:t>Garantizar un entorno de máxima protección para los niños</a:t>
            </a:r>
            <a:endParaRPr lang="en-US" sz="2600" dirty="0"/>
          </a:p>
          <a:p>
            <a:pPr marL="519113">
              <a:spcAft>
                <a:spcPts val="1200"/>
              </a:spcAft>
            </a:pPr>
            <a:r>
              <a:rPr lang="es-ES" dirty="0"/>
              <a:t>Proporcionar definiciones y principios generales </a:t>
            </a:r>
            <a:br>
              <a:rPr lang="es-ES" dirty="0"/>
            </a:br>
            <a:r>
              <a:rPr lang="es-ES" dirty="0"/>
              <a:t>para tratar con niños vinculados a grupos armados </a:t>
            </a:r>
            <a:br>
              <a:rPr lang="es-ES" dirty="0"/>
            </a:br>
            <a:r>
              <a:rPr lang="es-ES" dirty="0"/>
              <a:t>o fuerzas armadas</a:t>
            </a:r>
            <a:endParaRPr lang="en-US" dirty="0"/>
          </a:p>
          <a:p>
            <a:pPr marL="519113"/>
            <a:r>
              <a:rPr lang="es-ES" dirty="0"/>
              <a:t>Abordar la situación específica de las niñas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1630362"/>
          </a:xfrm>
        </p:spPr>
        <p:txBody>
          <a:bodyPr rtlCol="0">
            <a:noAutofit/>
          </a:bodyPr>
          <a:lstStyle/>
          <a:p>
            <a:pPr algn="r"/>
            <a:r>
              <a:rPr lang="es-ES" sz="3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charset="0"/>
                <a:ea typeface="MS PGothic" charset="0"/>
                <a:cs typeface="MS PGothic" charset="0"/>
              </a:rPr>
              <a:t>Principios y Directrices sobre los Niños Asociados a Fuerzas o Grupos Armados (Principios de París)</a:t>
            </a:r>
            <a:endParaRPr lang="en-US" altLang="en-US" sz="38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007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743200"/>
            <a:ext cx="8915400" cy="3884917"/>
          </a:xfrm>
        </p:spPr>
        <p:txBody>
          <a:bodyPr>
            <a:normAutofit fontScale="92500" lnSpcReduction="20000"/>
          </a:bodyPr>
          <a:lstStyle/>
          <a:p>
            <a:pPr marL="519113">
              <a:spcAft>
                <a:spcPts val="1200"/>
              </a:spcAft>
            </a:pPr>
            <a:r>
              <a:rPr lang="es-ES" dirty="0"/>
              <a:t>La violencia sexual contra las mujeres es una violación de los derechos humanos básicos</a:t>
            </a:r>
            <a:endParaRPr lang="en-US" dirty="0"/>
          </a:p>
          <a:p>
            <a:pPr marL="519113"/>
            <a:r>
              <a:rPr lang="es-ES" dirty="0"/>
              <a:t>La violencia de género es una forma de discriminación que </a:t>
            </a:r>
            <a:br>
              <a:rPr lang="es-ES" dirty="0"/>
            </a:br>
            <a:r>
              <a:rPr lang="es-ES" dirty="0"/>
              <a:t>impide gravemente </a:t>
            </a:r>
            <a:br>
              <a:rPr lang="es-ES" dirty="0"/>
            </a:br>
            <a:r>
              <a:rPr lang="es-ES" dirty="0"/>
              <a:t>que las mujeres gocen </a:t>
            </a:r>
            <a:br>
              <a:rPr lang="es-ES" dirty="0"/>
            </a:br>
            <a:r>
              <a:rPr lang="es-ES" dirty="0"/>
              <a:t>de derechos y </a:t>
            </a:r>
            <a:br>
              <a:rPr lang="es-ES" dirty="0"/>
            </a:br>
            <a:r>
              <a:rPr lang="es-ES" dirty="0"/>
              <a:t>libertades en pie de </a:t>
            </a:r>
            <a:br>
              <a:rPr lang="es-ES" dirty="0"/>
            </a:br>
            <a:r>
              <a:rPr lang="es-ES" dirty="0"/>
              <a:t>igualdad con el hombre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60400" y="427037"/>
            <a:ext cx="8915400" cy="1922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algn="r"/>
            <a:r>
              <a:rPr lang="es-ES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charset="0"/>
                <a:ea typeface="MS PGothic" charset="0"/>
                <a:cs typeface="MS PGothic" charset="0"/>
              </a:rPr>
              <a:t>Derecho internacional de los derechos humanos sobre violencia sexual</a:t>
            </a:r>
            <a:endParaRPr lang="en-US" altLang="en-US" sz="48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charset="0"/>
              <a:ea typeface="MS PGothic" charset="0"/>
              <a:cs typeface="MS PGothic" charset="0"/>
            </a:endParaRPr>
          </a:p>
        </p:txBody>
      </p:sp>
      <p:pic>
        <p:nvPicPr>
          <p:cNvPr id="5122" name="Picture 2" descr="Image result for women peace and secur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553373"/>
            <a:ext cx="4380023" cy="192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486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915400" cy="1752600"/>
          </a:xfrm>
        </p:spPr>
        <p:txBody>
          <a:bodyPr rtlCol="0">
            <a:noAutofit/>
          </a:bodyPr>
          <a:lstStyle/>
          <a:p>
            <a:pPr algn="r"/>
            <a:r>
              <a:rPr lang="es-ES" altLang="en-US" sz="3800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¿Por qué el derecho de los derechos humanos es importante para las operaciones de paz?</a:t>
            </a:r>
            <a:endParaRPr lang="en-US" altLang="en-US" sz="3800" dirty="0">
              <a:solidFill>
                <a:srgbClr val="558ED5"/>
              </a:solidFill>
              <a:latin typeface="Century Gothic" charset="0"/>
              <a:ea typeface="MS PGothic" charset="0"/>
              <a:cs typeface="MS PGothic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286000"/>
            <a:ext cx="9448800" cy="4495799"/>
          </a:xfrm>
        </p:spPr>
        <p:txBody>
          <a:bodyPr>
            <a:normAutofit fontScale="85000" lnSpcReduction="20000"/>
          </a:bodyPr>
          <a:lstStyle/>
          <a:p>
            <a:pPr lvl="0">
              <a:spcAft>
                <a:spcPts val="1100"/>
              </a:spcAft>
            </a:pPr>
            <a:r>
              <a:rPr lang="es-ES" sz="2800" dirty="0"/>
              <a:t>Los derechos humanos son un pilar fundamental de las Naciones Unidas</a:t>
            </a:r>
            <a:endParaRPr lang="en-GB" sz="2800" dirty="0"/>
          </a:p>
          <a:p>
            <a:pPr>
              <a:spcAft>
                <a:spcPts val="1100"/>
              </a:spcAft>
            </a:pPr>
            <a:r>
              <a:rPr lang="es-ES" sz="2800" dirty="0"/>
              <a:t>Los derechos humanos son esenciales para la paz y la estabilidad</a:t>
            </a:r>
            <a:endParaRPr lang="en-GB" sz="2800" dirty="0"/>
          </a:p>
          <a:p>
            <a:pPr lvl="0">
              <a:spcAft>
                <a:spcPts val="1100"/>
              </a:spcAft>
            </a:pPr>
            <a:r>
              <a:rPr lang="es-ES" sz="2800" dirty="0"/>
              <a:t>Los derechos humanos forman parte del mandato y la estructura </a:t>
            </a:r>
            <a:br>
              <a:rPr lang="es-ES" sz="2800" dirty="0"/>
            </a:br>
            <a:r>
              <a:rPr lang="es-ES" sz="2800" dirty="0"/>
              <a:t>de las misiones</a:t>
            </a:r>
            <a:endParaRPr lang="en-GB" sz="2800" dirty="0"/>
          </a:p>
          <a:p>
            <a:pPr lvl="0">
              <a:spcAft>
                <a:spcPts val="1100"/>
              </a:spcAft>
            </a:pPr>
            <a:r>
              <a:rPr lang="es-ES" sz="2800" dirty="0"/>
              <a:t>Las violaciones de los derechos humanos pueden ser indicadores de amenazas</a:t>
            </a:r>
            <a:endParaRPr lang="en-GB" sz="2800" dirty="0"/>
          </a:p>
          <a:p>
            <a:pPr lvl="0">
              <a:spcAft>
                <a:spcPts val="1100"/>
              </a:spcAft>
            </a:pPr>
            <a:r>
              <a:rPr lang="es-ES" sz="2800" dirty="0"/>
              <a:t>El personal de mantenimiento de la paz tiene la responsabilidad de proteger </a:t>
            </a:r>
            <a:br>
              <a:rPr lang="es-ES" sz="2800" dirty="0"/>
            </a:br>
            <a:r>
              <a:rPr lang="es-ES" sz="2800" dirty="0"/>
              <a:t>y promover los derechos humanos</a:t>
            </a:r>
            <a:r>
              <a:rPr lang="en-GB" sz="2800" dirty="0"/>
              <a:t> </a:t>
            </a:r>
          </a:p>
          <a:p>
            <a:pPr lvl="0">
              <a:spcAft>
                <a:spcPts val="1100"/>
              </a:spcAft>
            </a:pPr>
            <a:r>
              <a:rPr lang="es-ES" sz="2800" dirty="0"/>
              <a:t>El personal de mantenimiento de la paz debe ser capaz de reconocer </a:t>
            </a:r>
            <a:br>
              <a:rPr lang="es-ES" sz="2800" dirty="0"/>
            </a:br>
            <a:r>
              <a:rPr lang="es-ES" sz="2800" dirty="0"/>
              <a:t>las violaciones de los derechos humanos y de responder a ellas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693462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915400" cy="1143000"/>
          </a:xfrm>
        </p:spPr>
        <p:txBody>
          <a:bodyPr rtlCol="0">
            <a:noAutofit/>
          </a:bodyPr>
          <a:lstStyle/>
          <a:p>
            <a:pPr algn="r"/>
            <a:r>
              <a:rPr lang="en-US" altLang="en-US" dirty="0" err="1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Política</a:t>
            </a:r>
            <a:r>
              <a:rPr lang="en-US" altLang="en-US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 de diligencia </a:t>
            </a:r>
            <a:r>
              <a:rPr lang="en-US" altLang="en-US" dirty="0" err="1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debida</a:t>
            </a:r>
            <a:r>
              <a:rPr lang="en-US" altLang="en-US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 </a:t>
            </a:r>
            <a:r>
              <a:rPr lang="en-US" altLang="en-US" dirty="0" err="1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en</a:t>
            </a:r>
            <a:r>
              <a:rPr lang="en-US" altLang="en-US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 </a:t>
            </a:r>
            <a:r>
              <a:rPr lang="en-US" altLang="en-US" dirty="0" err="1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materia</a:t>
            </a:r>
            <a:r>
              <a:rPr lang="en-US" altLang="en-US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 de derechos </a:t>
            </a:r>
            <a:r>
              <a:rPr lang="en-US" altLang="en-US" dirty="0" err="1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humanos</a:t>
            </a:r>
            <a:endParaRPr lang="en-US" altLang="en-US" dirty="0">
              <a:solidFill>
                <a:srgbClr val="558ED5"/>
              </a:solidFill>
              <a:latin typeface="Century Gothic" charset="0"/>
              <a:ea typeface="MS PGothic" charset="0"/>
              <a:cs typeface="MS PGothic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057400"/>
            <a:ext cx="9144000" cy="4495800"/>
          </a:xfrm>
        </p:spPr>
        <p:txBody>
          <a:bodyPr>
            <a:normAutofit fontScale="92500" lnSpcReduction="10000"/>
          </a:bodyPr>
          <a:lstStyle/>
          <a:p>
            <a:pPr lvl="0">
              <a:spcAft>
                <a:spcPts val="1700"/>
              </a:spcAft>
            </a:pPr>
            <a:r>
              <a:rPr lang="es-ES" dirty="0"/>
              <a:t>El apoyo a las operaciones de mantenimiento </a:t>
            </a:r>
            <a:br>
              <a:rPr lang="es-ES" dirty="0"/>
            </a:br>
            <a:r>
              <a:rPr lang="es-ES" dirty="0"/>
              <a:t>de la paz debe ser coherente con los principios </a:t>
            </a:r>
            <a:br>
              <a:rPr lang="es-ES" dirty="0"/>
            </a:br>
            <a:r>
              <a:rPr lang="es-ES" dirty="0"/>
              <a:t>de las Naciones Unidas</a:t>
            </a:r>
            <a:endParaRPr lang="en-US" dirty="0"/>
          </a:p>
          <a:p>
            <a:pPr lvl="0">
              <a:spcAft>
                <a:spcPts val="1700"/>
              </a:spcAft>
            </a:pPr>
            <a:r>
              <a:rPr lang="es-ES" dirty="0"/>
              <a:t>La política de diligencia debida en materia de derechos humanos impide que el personal de mantenimiento de la paz apoye a entidades del Estado receptor o colabore con ellas, si hay motivos para creer que han violado los derechos humanos</a:t>
            </a:r>
            <a:endParaRPr lang="en-US" dirty="0"/>
          </a:p>
          <a:p>
            <a:pPr lvl="0">
              <a:spcAft>
                <a:spcPts val="1100"/>
              </a:spcAft>
            </a:pPr>
            <a:r>
              <a:rPr lang="es-ES" dirty="0"/>
              <a:t>Se deben llevar a cabo evaluaciones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5321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 rtlCol="0">
            <a:noAutofit/>
          </a:bodyPr>
          <a:lstStyle/>
          <a:p>
            <a:pPr algn="r"/>
            <a:r>
              <a:rPr lang="en-US" alt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 Gothic" charset="0"/>
                <a:ea typeface="MS PGothic" charset="0"/>
                <a:cs typeface="MS PGothic" charset="0"/>
              </a:rPr>
              <a:t>Conclusión</a:t>
            </a:r>
            <a: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charset="0"/>
                <a:ea typeface="MS PGothic" charset="0"/>
                <a:cs typeface="MS PGothic" charset="0"/>
              </a:rPr>
              <a:t> principal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00200"/>
            <a:ext cx="8750300" cy="4876800"/>
          </a:xfrm>
        </p:spPr>
        <p:txBody>
          <a:bodyPr>
            <a:normAutofit fontScale="92500" lnSpcReduction="10000"/>
          </a:bodyPr>
          <a:lstStyle/>
          <a:p>
            <a:pPr lvl="1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Calibri" charset="0"/>
                <a:ea typeface="ＭＳ Ｐゴシック" charset="0"/>
              </a:rPr>
              <a:t>El derecho internacional de los derechos humanos es una parte esencial del marco jurídico aplicable a las operaciones de paz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lvl="1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Calibri" charset="0"/>
                <a:ea typeface="ＭＳ Ｐゴシック" charset="0"/>
              </a:rPr>
              <a:t>Los derechos humanos se aplican a todos los seres humanos, no son negociables y su contenido básico no cambia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lvl="1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Calibri" charset="0"/>
                <a:ea typeface="ＭＳ Ｐゴシック" charset="0"/>
              </a:rPr>
              <a:t>Los derechos humanos son un pilar fundamental de las Naciones Unidas y todo el personal de mantenimiento de la paz está obligado a promoverlos y protegerlos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lvl="1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Calibri" charset="0"/>
                <a:ea typeface="ＭＳ Ｐゴシック" charset="0"/>
              </a:rPr>
              <a:t>El personal de mantenimiento de la paz debe reconocer las vulneraciones y violaciones de los derechos humanos </a:t>
            </a:r>
            <a:br>
              <a:rPr lang="es-ES" dirty="0">
                <a:latin typeface="Calibri" charset="0"/>
                <a:ea typeface="ＭＳ Ｐゴシック" charset="0"/>
              </a:rPr>
            </a:br>
            <a:r>
              <a:rPr lang="es-ES" dirty="0">
                <a:latin typeface="Calibri" charset="0"/>
                <a:ea typeface="ＭＳ Ｐゴシック" charset="0"/>
              </a:rPr>
              <a:t>y ha de responder a ellas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70063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r"/>
            <a:r>
              <a:rPr lang="en-US" altLang="en-US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¿</a:t>
            </a:r>
            <a:r>
              <a:rPr lang="en-US" altLang="en-US" dirty="0" err="1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Preguntas</a:t>
            </a:r>
            <a:r>
              <a:rPr lang="en-US" altLang="en-US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6747619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832850" cy="3429000"/>
          </a:xfrm>
        </p:spPr>
        <p:txBody>
          <a:bodyPr>
            <a:normAutofit fontScale="92500" lnSpcReduction="20000"/>
          </a:bodyPr>
          <a:lstStyle/>
          <a:p>
            <a:r>
              <a:rPr lang="es-ES" altLang="en-US" sz="4000" dirty="0"/>
              <a:t>Derecho internacional de los derechos humanos</a:t>
            </a:r>
            <a:endParaRPr lang="en-US" altLang="en-US" sz="4000" dirty="0"/>
          </a:p>
          <a:p>
            <a:r>
              <a:rPr lang="en-US" altLang="en-US" sz="4000" b="1" dirty="0">
                <a:solidFill>
                  <a:srgbClr val="C00000"/>
                </a:solidFill>
              </a:rPr>
              <a:t>Derecho </a:t>
            </a:r>
            <a:r>
              <a:rPr lang="en-US" altLang="en-US" sz="4000" b="1" dirty="0" err="1">
                <a:solidFill>
                  <a:srgbClr val="C00000"/>
                </a:solidFill>
              </a:rPr>
              <a:t>internacional</a:t>
            </a:r>
            <a:r>
              <a:rPr lang="en-US" altLang="en-US" sz="4000" b="1" dirty="0">
                <a:solidFill>
                  <a:srgbClr val="C00000"/>
                </a:solidFill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</a:rPr>
              <a:t>humanitario</a:t>
            </a:r>
            <a:endParaRPr lang="en-US" altLang="en-US" sz="4000" b="1" dirty="0">
              <a:solidFill>
                <a:srgbClr val="C00000"/>
              </a:solidFill>
            </a:endParaRPr>
          </a:p>
          <a:p>
            <a:r>
              <a:rPr lang="es-ES" altLang="en-US" sz="4000" dirty="0"/>
              <a:t>Derecho internacional de los refugiados</a:t>
            </a:r>
            <a:endParaRPr lang="en-US" altLang="en-US" sz="4000" dirty="0"/>
          </a:p>
          <a:p>
            <a:r>
              <a:rPr lang="en-US" altLang="en-US" sz="4000" dirty="0"/>
              <a:t>Derecho penal </a:t>
            </a:r>
            <a:r>
              <a:rPr lang="en-US" altLang="en-US" sz="4000" dirty="0" err="1"/>
              <a:t>internacional</a:t>
            </a:r>
            <a:endParaRPr lang="en-US" altLang="en-US" sz="4000" dirty="0"/>
          </a:p>
          <a:p>
            <a:r>
              <a:rPr lang="en-US" altLang="en-US" sz="4000" dirty="0" err="1"/>
              <a:t>Regímenes</a:t>
            </a:r>
            <a:r>
              <a:rPr lang="en-US" altLang="en-US" sz="4000" dirty="0"/>
              <a:t> </a:t>
            </a:r>
            <a:r>
              <a:rPr lang="en-US" altLang="en-US" sz="4000" dirty="0" err="1"/>
              <a:t>jurídicos</a:t>
            </a:r>
            <a:r>
              <a:rPr lang="en-US" altLang="en-US" sz="4000" dirty="0"/>
              <a:t> </a:t>
            </a:r>
            <a:r>
              <a:rPr lang="en-US" altLang="en-US" sz="4000" dirty="0" err="1"/>
              <a:t>regionales</a:t>
            </a:r>
            <a:endParaRPr lang="en-US" altLang="en-US" sz="40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 rtlCol="0">
            <a:noAutofit/>
          </a:bodyPr>
          <a:lstStyle/>
          <a:p>
            <a:pPr algn="r"/>
            <a:r>
              <a:rPr lang="en-US" altLang="en-US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Derecho </a:t>
            </a:r>
            <a:r>
              <a:rPr lang="en-US" altLang="en-US" dirty="0" err="1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internacional</a:t>
            </a:r>
            <a:endParaRPr lang="en-US" altLang="en-US" dirty="0">
              <a:solidFill>
                <a:srgbClr val="558ED5"/>
              </a:solidFill>
              <a:latin typeface="Century Gothic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58397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 rtlCol="0">
            <a:noAutofit/>
          </a:bodyPr>
          <a:lstStyle/>
          <a:p>
            <a:pPr algn="r"/>
            <a:r>
              <a:rPr lang="es-ES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charset="0"/>
                <a:ea typeface="MS PGothic" charset="0"/>
                <a:cs typeface="MS PGothic" charset="0"/>
              </a:rPr>
              <a:t>¿Qué es el derecho internacional humanitario?</a:t>
            </a:r>
            <a:endParaRPr lang="en-US" altLang="en-US" dirty="0">
              <a:solidFill>
                <a:schemeClr val="tx2">
                  <a:lumMod val="60000"/>
                  <a:lumOff val="40000"/>
                </a:schemeClr>
              </a:solidFill>
              <a:latin typeface="Century Gothic" charset="0"/>
              <a:ea typeface="MS PGothic" charset="0"/>
              <a:cs typeface="MS PGothic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3769161"/>
            <a:ext cx="8915400" cy="2895600"/>
          </a:xfrm>
        </p:spPr>
        <p:txBody>
          <a:bodyPr>
            <a:noAutofit/>
          </a:bodyPr>
          <a:lstStyle/>
          <a:p>
            <a:pPr>
              <a:spcBef>
                <a:spcPts val="72"/>
              </a:spcBef>
              <a:spcAft>
                <a:spcPts val="1800"/>
              </a:spcAft>
            </a:pPr>
            <a:r>
              <a:rPr lang="es-ES" sz="2600" dirty="0">
                <a:latin typeface="Calibri" charset="0"/>
                <a:ea typeface="ＭＳ Ｐゴシック" charset="0"/>
              </a:rPr>
              <a:t>Se distingue entre conflictos armados internacionales </a:t>
            </a:r>
            <a:br>
              <a:rPr lang="es-ES" sz="2600" dirty="0">
                <a:latin typeface="Calibri" charset="0"/>
                <a:ea typeface="ＭＳ Ｐゴシック" charset="0"/>
              </a:rPr>
            </a:br>
            <a:r>
              <a:rPr lang="es-ES" sz="2600" dirty="0">
                <a:latin typeface="Calibri" charset="0"/>
                <a:ea typeface="ＭＳ Ｐゴシック" charset="0"/>
              </a:rPr>
              <a:t>y conflictos armados no internacionales</a:t>
            </a:r>
            <a:endParaRPr lang="en-US" sz="2600" dirty="0">
              <a:latin typeface="Calibri" charset="0"/>
              <a:ea typeface="ＭＳ Ｐゴシック" charset="0"/>
            </a:endParaRPr>
          </a:p>
          <a:p>
            <a:pPr>
              <a:spcBef>
                <a:spcPts val="72"/>
              </a:spcBef>
            </a:pPr>
            <a:r>
              <a:rPr lang="en-US" sz="2600" dirty="0">
                <a:latin typeface="Calibri" charset="0"/>
                <a:ea typeface="ＭＳ Ｐゴシック" charset="0"/>
              </a:rPr>
              <a:t>El derecho </a:t>
            </a:r>
            <a:r>
              <a:rPr lang="en-US" sz="2600" dirty="0" err="1">
                <a:latin typeface="Calibri" charset="0"/>
                <a:ea typeface="ＭＳ Ｐゴシック" charset="0"/>
              </a:rPr>
              <a:t>internacional</a:t>
            </a:r>
            <a:r>
              <a:rPr lang="en-US" sz="2600" dirty="0">
                <a:latin typeface="Calibri" charset="0"/>
                <a:ea typeface="ＭＳ Ｐゴシック" charset="0"/>
              </a:rPr>
              <a:t> </a:t>
            </a:r>
            <a:br>
              <a:rPr lang="en-US" sz="2600" dirty="0">
                <a:latin typeface="Calibri" charset="0"/>
                <a:ea typeface="ＭＳ Ｐゴシック" charset="0"/>
              </a:rPr>
            </a:br>
            <a:r>
              <a:rPr lang="en-US" sz="2600" dirty="0" err="1">
                <a:latin typeface="Calibri" charset="0"/>
                <a:ea typeface="ＭＳ Ｐゴシック" charset="0"/>
              </a:rPr>
              <a:t>humanitario</a:t>
            </a:r>
            <a:r>
              <a:rPr lang="en-US" sz="2600" dirty="0">
                <a:latin typeface="Calibri" charset="0"/>
                <a:ea typeface="ＭＳ Ｐゴシック" charset="0"/>
              </a:rPr>
              <a:t> </a:t>
            </a:r>
          </a:p>
          <a:p>
            <a:pPr marL="747713">
              <a:spcBef>
                <a:spcPts val="72"/>
              </a:spcBef>
              <a:buFontTx/>
              <a:buChar char="-"/>
            </a:pPr>
            <a:r>
              <a:rPr lang="es-ES" sz="2100" dirty="0">
                <a:latin typeface="Calibri" charset="0"/>
                <a:ea typeface="ＭＳ Ｐゴシック" charset="0"/>
              </a:rPr>
              <a:t>solo se aplica en situaciones </a:t>
            </a:r>
            <a:br>
              <a:rPr lang="es-ES" sz="2100" dirty="0">
                <a:latin typeface="Calibri" charset="0"/>
                <a:ea typeface="ＭＳ Ｐゴシック" charset="0"/>
              </a:rPr>
            </a:br>
            <a:r>
              <a:rPr lang="es-ES" sz="2100" dirty="0">
                <a:latin typeface="Calibri" charset="0"/>
                <a:ea typeface="ＭＳ Ｐゴシック" charset="0"/>
              </a:rPr>
              <a:t>de conflicto armado</a:t>
            </a:r>
            <a:endParaRPr lang="en-US" sz="2100" dirty="0">
              <a:latin typeface="Calibri" charset="0"/>
              <a:ea typeface="ＭＳ Ｐゴシック" charset="0"/>
            </a:endParaRPr>
          </a:p>
          <a:p>
            <a:pPr marL="747713">
              <a:spcBef>
                <a:spcPts val="72"/>
              </a:spcBef>
              <a:buFontTx/>
              <a:buChar char="-"/>
            </a:pPr>
            <a:r>
              <a:rPr lang="es-ES" sz="2100" dirty="0">
                <a:latin typeface="Calibri" charset="0"/>
                <a:ea typeface="ＭＳ Ｐゴシック" charset="0"/>
              </a:rPr>
              <a:t>a todas las partes en conflicto</a:t>
            </a:r>
            <a:endParaRPr lang="en-US" sz="2100" dirty="0">
              <a:latin typeface="Calibri" charset="0"/>
              <a:ea typeface="ＭＳ Ｐゴシック" charset="0"/>
            </a:endParaRPr>
          </a:p>
        </p:txBody>
      </p:sp>
      <p:pic>
        <p:nvPicPr>
          <p:cNvPr id="6" name="Picture 3" descr="4717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4" r="1992"/>
          <a:stretch/>
        </p:blipFill>
        <p:spPr bwMode="auto">
          <a:xfrm>
            <a:off x="914400" y="1978670"/>
            <a:ext cx="2279166" cy="1790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5200" y="1960696"/>
            <a:ext cx="6324600" cy="1536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72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" sz="2600" dirty="0">
                <a:latin typeface="Calibri" charset="0"/>
                <a:ea typeface="ＭＳ Ｐゴシック" charset="0"/>
              </a:rPr>
              <a:t>“Derecho de los conflictos armados”</a:t>
            </a:r>
            <a:endParaRPr lang="de-AT" sz="2600" dirty="0">
              <a:latin typeface="Calibri" charset="0"/>
              <a:ea typeface="ＭＳ Ｐゴシック" charset="0"/>
            </a:endParaRPr>
          </a:p>
          <a:p>
            <a:pPr marL="457200" indent="-457200">
              <a:spcBef>
                <a:spcPts val="72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600" dirty="0">
                <a:latin typeface="Calibri" charset="0"/>
                <a:ea typeface="ＭＳ Ｐゴシック" charset="0"/>
              </a:rPr>
              <a:t>Establece las responsabilidades de las partes en los conflictos armados</a:t>
            </a:r>
            <a:endParaRPr lang="en-GB" sz="2600" dirty="0">
              <a:latin typeface="Calibri" charset="0"/>
              <a:ea typeface="ＭＳ Ｐゴシック" charset="0"/>
            </a:endParaRPr>
          </a:p>
        </p:txBody>
      </p:sp>
      <p:sp>
        <p:nvSpPr>
          <p:cNvPr id="4" name="AutoShape 2" descr="Image result for icr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3692" y="4981139"/>
            <a:ext cx="3247008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7029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r">
              <a:defRPr/>
            </a:pPr>
            <a:r>
              <a:rPr lang="en-GB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 Gothic" charset="0"/>
                <a:ea typeface="MS PGothic" charset="0"/>
                <a:cs typeface="MS PGothic" charset="0"/>
              </a:rPr>
              <a:t>Objetivos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charset="0"/>
                <a:ea typeface="MS PGothic" charset="0"/>
                <a:cs typeface="MS PGothic" charset="0"/>
              </a:rPr>
              <a:t> de </a:t>
            </a:r>
            <a:r>
              <a:rPr lang="en-GB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 Gothic" charset="0"/>
                <a:ea typeface="MS PGothic" charset="0"/>
                <a:cs typeface="MS PGothic" charset="0"/>
              </a:rPr>
              <a:t>aprendizaje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MS PGothic" charset="0"/>
              <a:cs typeface="MS PGothic" charset="0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905000"/>
            <a:ext cx="8915400" cy="449580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s-ES" altLang="en-US" sz="3000" dirty="0"/>
              <a:t>Conocer los componentes fundamentales del derecho internacional que rigen la protección de los civiles, la cuestión de la VSRC y la protección infantil en las operaciones de paz</a:t>
            </a:r>
            <a:endParaRPr lang="en-US" altLang="en-US" sz="3000" dirty="0"/>
          </a:p>
          <a:p>
            <a:pPr>
              <a:spcAft>
                <a:spcPts val="1200"/>
              </a:spcAft>
            </a:pPr>
            <a:r>
              <a:rPr lang="es-ES" altLang="en-US" sz="3000" dirty="0"/>
              <a:t>Comprender la pertinencia de los conceptos y normas jurídicas fundamentales</a:t>
            </a:r>
            <a:endParaRPr lang="en-US" altLang="en-US" sz="3000" dirty="0"/>
          </a:p>
          <a:p>
            <a:pPr>
              <a:spcAft>
                <a:spcPts val="1200"/>
              </a:spcAft>
            </a:pPr>
            <a:r>
              <a:rPr lang="es-ES" altLang="en-US" sz="3000" dirty="0"/>
              <a:t>Entender qué es lo que este marco jurídico permite u obliga a hacer al personal de mantenimiento de la paz y qué es lo que le impide hacer en relación con la protección de los civiles, la VSRC y la protección infantil</a:t>
            </a: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05780853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74638"/>
            <a:ext cx="8229600" cy="1858962"/>
          </a:xfrm>
        </p:spPr>
        <p:txBody>
          <a:bodyPr rtlCol="0">
            <a:noAutofit/>
          </a:bodyPr>
          <a:lstStyle/>
          <a:p>
            <a:pPr algn="r"/>
            <a:r>
              <a:rPr lang="es-ES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charset="0"/>
                <a:ea typeface="MS PGothic" charset="0"/>
                <a:cs typeface="MS PGothic" charset="0"/>
              </a:rPr>
              <a:t>Instrumentos básicos del derecho internacional humanitario</a:t>
            </a:r>
            <a:endParaRPr lang="en-US" altLang="en-US" dirty="0">
              <a:solidFill>
                <a:schemeClr val="tx2">
                  <a:lumMod val="60000"/>
                  <a:lumOff val="40000"/>
                </a:schemeClr>
              </a:solidFill>
              <a:latin typeface="Century Gothic" charset="0"/>
              <a:ea typeface="MS PGothic" charset="0"/>
              <a:cs typeface="MS PGothic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286000"/>
            <a:ext cx="8229600" cy="15240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s-ES" dirty="0"/>
              <a:t>Reglamento relativo a las Leyes y Costumbres de la Guerra Terrestre (Reglamento de la Haya), 1907</a:t>
            </a:r>
            <a:endParaRPr lang="en-US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dirty="0" err="1">
                <a:latin typeface="Calibri" charset="0"/>
                <a:ea typeface="ＭＳ Ｐゴシック" charset="0"/>
              </a:rPr>
              <a:t>Convenios</a:t>
            </a:r>
            <a:r>
              <a:rPr lang="en-US" dirty="0">
                <a:latin typeface="Calibri" charset="0"/>
                <a:ea typeface="ＭＳ Ｐゴシック" charset="0"/>
              </a:rPr>
              <a:t> de </a:t>
            </a:r>
            <a:r>
              <a:rPr lang="en-US" dirty="0" err="1">
                <a:latin typeface="Calibri" charset="0"/>
                <a:ea typeface="ＭＳ Ｐゴシック" charset="0"/>
              </a:rPr>
              <a:t>Ginebra</a:t>
            </a:r>
            <a:r>
              <a:rPr lang="en-US" dirty="0">
                <a:latin typeface="Calibri" charset="0"/>
                <a:ea typeface="ＭＳ Ｐゴシック" charset="0"/>
              </a:rPr>
              <a:t> de 1949 y </a:t>
            </a:r>
            <a:r>
              <a:rPr lang="en-US" dirty="0" err="1">
                <a:latin typeface="Calibri" charset="0"/>
                <a:ea typeface="ＭＳ Ｐゴシック" charset="0"/>
              </a:rPr>
              <a:t>Protocolos</a:t>
            </a:r>
            <a:r>
              <a:rPr lang="en-US" dirty="0">
                <a:latin typeface="Calibri" charset="0"/>
                <a:ea typeface="ＭＳ Ｐゴシック" charset="0"/>
              </a:rPr>
              <a:t> </a:t>
            </a:r>
            <a:r>
              <a:rPr lang="en-US" dirty="0" err="1">
                <a:latin typeface="Calibri" charset="0"/>
                <a:ea typeface="ＭＳ Ｐゴシック" charset="0"/>
              </a:rPr>
              <a:t>Adicionales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pic>
        <p:nvPicPr>
          <p:cNvPr id="9218" name="Picture 2" descr="http://legal.un.org/avl/images/ha/gclos/08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9" y="3810000"/>
            <a:ext cx="3722361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76800" y="3733800"/>
            <a:ext cx="46482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700" dirty="0">
                <a:latin typeface="Calibri" charset="0"/>
                <a:ea typeface="ＭＳ Ｐゴシック" charset="0"/>
              </a:rPr>
              <a:t>Convención sobre Prohibiciones o Restricciones del Empleo </a:t>
            </a:r>
            <a:br>
              <a:rPr lang="es-ES" sz="2700" dirty="0">
                <a:latin typeface="Calibri" charset="0"/>
                <a:ea typeface="ＭＳ Ｐゴシック" charset="0"/>
              </a:rPr>
            </a:br>
            <a:r>
              <a:rPr lang="es-ES" sz="2700" dirty="0">
                <a:latin typeface="Calibri" charset="0"/>
                <a:ea typeface="ＭＳ Ｐゴシック" charset="0"/>
              </a:rPr>
              <a:t>de Ciertas Armas Convencionales, 1981</a:t>
            </a:r>
            <a:endParaRPr lang="en-GB" sz="2700" dirty="0"/>
          </a:p>
        </p:txBody>
      </p:sp>
    </p:spTree>
    <p:extLst>
      <p:ext uri="{BB962C8B-B14F-4D97-AF65-F5344CB8AC3E}">
        <p14:creationId xmlns:p14="http://schemas.microsoft.com/office/powerpoint/2010/main" val="128977189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 rtlCol="0">
            <a:noAutofit/>
          </a:bodyPr>
          <a:lstStyle/>
          <a:p>
            <a:pPr algn="r"/>
            <a:r>
              <a:rPr lang="es-ES" altLang="en-US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¿Qué hace el derecho internacional humanitario?</a:t>
            </a:r>
            <a:endParaRPr lang="en-US" altLang="en-US" dirty="0">
              <a:solidFill>
                <a:srgbClr val="558ED5"/>
              </a:solidFill>
              <a:latin typeface="Century Gothic" charset="0"/>
              <a:ea typeface="MS PGothic" charset="0"/>
              <a:cs typeface="MS PGothic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133600"/>
            <a:ext cx="9067800" cy="4114800"/>
          </a:xfrm>
        </p:spPr>
        <p:txBody>
          <a:bodyPr>
            <a:noAutofit/>
          </a:bodyPr>
          <a:lstStyle/>
          <a:p>
            <a:pPr>
              <a:spcAft>
                <a:spcPts val="3600"/>
              </a:spcAft>
            </a:pPr>
            <a:r>
              <a:rPr lang="es-ES" dirty="0"/>
              <a:t>Rige la conducción de las hostilidades y restringe los medios de guerra</a:t>
            </a:r>
            <a:endParaRPr lang="en-US" dirty="0"/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s-ES" sz="3200" dirty="0"/>
              <a:t>Protege a quienes no </a:t>
            </a:r>
            <a:br>
              <a:rPr lang="es-ES" sz="3200" dirty="0"/>
            </a:br>
            <a:r>
              <a:rPr lang="es-ES" sz="3200" dirty="0"/>
              <a:t>participan en las hostilidades, </a:t>
            </a:r>
            <a:br>
              <a:rPr lang="es-ES" sz="3200" dirty="0"/>
            </a:br>
            <a:r>
              <a:rPr lang="es-ES" sz="3200" dirty="0"/>
              <a:t>o que ya no lo hacen</a:t>
            </a:r>
            <a:endParaRPr lang="en-US" sz="3200" dirty="0"/>
          </a:p>
        </p:txBody>
      </p:sp>
      <p:pic>
        <p:nvPicPr>
          <p:cNvPr id="10242" name="Picture 2" descr="http://www.icla.up.ac.za/images/academic/academic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3352800"/>
            <a:ext cx="3556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26613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 rtlCol="0">
            <a:noAutofit/>
          </a:bodyPr>
          <a:lstStyle/>
          <a:p>
            <a:pPr algn="r"/>
            <a:r>
              <a:rPr lang="es-ES" altLang="en-US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Principios básicos del derecho internacional humanitario</a:t>
            </a:r>
            <a:endParaRPr lang="en-US" altLang="en-US" dirty="0">
              <a:solidFill>
                <a:srgbClr val="558ED5"/>
              </a:solidFill>
              <a:latin typeface="Century Gothic" charset="0"/>
              <a:ea typeface="MS PGothic" charset="0"/>
              <a:cs typeface="MS PGothic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057400"/>
            <a:ext cx="7315200" cy="1752600"/>
          </a:xfrm>
        </p:spPr>
        <p:txBody>
          <a:bodyPr>
            <a:noAutofit/>
          </a:bodyPr>
          <a:lstStyle/>
          <a:p>
            <a:pPr>
              <a:spcAft>
                <a:spcPts val="2400"/>
              </a:spcAft>
            </a:pPr>
            <a:r>
              <a:rPr lang="en-US" dirty="0" err="1"/>
              <a:t>Distinción</a:t>
            </a:r>
            <a:r>
              <a:rPr lang="en-US" dirty="0"/>
              <a:t> de los </a:t>
            </a:r>
            <a:r>
              <a:rPr lang="en-US" dirty="0" err="1"/>
              <a:t>civiles</a:t>
            </a:r>
            <a:endParaRPr lang="en-US" dirty="0"/>
          </a:p>
          <a:p>
            <a:pPr marL="285750" lvl="1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dirty="0" err="1"/>
              <a:t>Proporcionalidad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922384"/>
            <a:ext cx="3556000" cy="2089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4081460"/>
            <a:ext cx="3639751" cy="24183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14912" y="4598115"/>
            <a:ext cx="473868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472" lvl="1" indent="-347472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Calibri" charset="0"/>
                <a:ea typeface="ＭＳ Ｐゴシック" charset="0"/>
              </a:rPr>
              <a:t>Estado de </a:t>
            </a:r>
            <a:r>
              <a:rPr lang="en-US" sz="3200" dirty="0" err="1">
                <a:latin typeface="Calibri" charset="0"/>
                <a:ea typeface="ＭＳ Ｐゴシック" charset="0"/>
              </a:rPr>
              <a:t>necesidad</a:t>
            </a:r>
            <a:r>
              <a:rPr lang="en-US" sz="3200" dirty="0">
                <a:latin typeface="Calibri" charset="0"/>
                <a:ea typeface="ＭＳ Ｐゴシック" charset="0"/>
              </a:rPr>
              <a:t> </a:t>
            </a:r>
            <a:r>
              <a:rPr lang="en-US" sz="3200" dirty="0" err="1">
                <a:latin typeface="Calibri" charset="0"/>
                <a:ea typeface="ＭＳ Ｐゴシック" charset="0"/>
              </a:rPr>
              <a:t>militar</a:t>
            </a:r>
            <a:endParaRPr lang="en-US" sz="3200" dirty="0">
              <a:latin typeface="Calibri" charset="0"/>
              <a:ea typeface="ＭＳ Ｐゴシック" charset="0"/>
            </a:endParaRPr>
          </a:p>
          <a:p>
            <a:pPr marL="347472" lvl="1" indent="-347472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dirty="0" err="1">
                <a:latin typeface="Calibri" charset="0"/>
                <a:ea typeface="ＭＳ Ｐゴシック" charset="0"/>
              </a:rPr>
              <a:t>Sufrimiento</a:t>
            </a:r>
            <a:r>
              <a:rPr lang="en-US" sz="3200" dirty="0">
                <a:latin typeface="Calibri" charset="0"/>
                <a:ea typeface="ＭＳ Ｐゴシック" charset="0"/>
              </a:rPr>
              <a:t> </a:t>
            </a:r>
            <a:r>
              <a:rPr lang="en-US" sz="3200" dirty="0" err="1">
                <a:latin typeface="Calibri" charset="0"/>
                <a:ea typeface="ＭＳ Ｐゴシック" charset="0"/>
              </a:rPr>
              <a:t>innecesario</a:t>
            </a:r>
            <a:endParaRPr lang="en-US" sz="3200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779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76200"/>
            <a:ext cx="8915400" cy="1981200"/>
          </a:xfrm>
        </p:spPr>
        <p:txBody>
          <a:bodyPr rtlCol="0">
            <a:noAutofit/>
          </a:bodyPr>
          <a:lstStyle/>
          <a:p>
            <a:pPr algn="r"/>
            <a:r>
              <a:rPr lang="es-ES" altLang="en-US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Protecciones especiales del derecho internacional humanitario</a:t>
            </a:r>
            <a:endParaRPr lang="en-US" altLang="en-US" dirty="0">
              <a:solidFill>
                <a:srgbClr val="558ED5"/>
              </a:solidFill>
              <a:latin typeface="Century Gothic" charset="0"/>
              <a:ea typeface="MS PGothic" charset="0"/>
              <a:cs typeface="MS PGothic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133600"/>
            <a:ext cx="8991600" cy="4495800"/>
          </a:xfrm>
        </p:spPr>
        <p:txBody>
          <a:bodyPr>
            <a:normAutofit fontScale="92500" lnSpcReduction="10000"/>
          </a:bodyPr>
          <a:lstStyle/>
          <a:p>
            <a:pPr marL="28575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Personal </a:t>
            </a:r>
            <a:r>
              <a:rPr lang="en-US" sz="3200" dirty="0" err="1"/>
              <a:t>médico</a:t>
            </a:r>
            <a:r>
              <a:rPr lang="en-US" sz="3200" dirty="0"/>
              <a:t> y religioso</a:t>
            </a:r>
          </a:p>
          <a:p>
            <a:pPr marL="28575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3200" dirty="0"/>
              <a:t>Miembros de las fuerzas armadas para la defensa civil</a:t>
            </a:r>
            <a:endParaRPr lang="en-US" sz="3200" dirty="0"/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3200" dirty="0" err="1"/>
              <a:t>Categorías</a:t>
            </a:r>
            <a:r>
              <a:rPr lang="en-US" sz="3200" dirty="0"/>
              <a:t> </a:t>
            </a:r>
            <a:r>
              <a:rPr lang="en-US" sz="3200" dirty="0" err="1"/>
              <a:t>especiales</a:t>
            </a:r>
            <a:r>
              <a:rPr lang="en-US" sz="3200" dirty="0"/>
              <a:t> de personas</a:t>
            </a:r>
          </a:p>
          <a:p>
            <a:pPr marL="622300" lvl="2">
              <a:buFontTx/>
              <a:buChar char="-"/>
            </a:pPr>
            <a:r>
              <a:rPr lang="en-US" sz="2800" dirty="0" err="1"/>
              <a:t>Mujeres</a:t>
            </a:r>
            <a:endParaRPr lang="en-US" sz="2800" dirty="0"/>
          </a:p>
          <a:p>
            <a:pPr marL="622300" lvl="2">
              <a:buFontTx/>
              <a:buChar char="-"/>
            </a:pPr>
            <a:r>
              <a:rPr lang="en-US" sz="2800" dirty="0" err="1"/>
              <a:t>Niños</a:t>
            </a:r>
            <a:r>
              <a:rPr lang="en-US" sz="2800" dirty="0"/>
              <a:t> y </a:t>
            </a:r>
            <a:r>
              <a:rPr lang="en-US" sz="2800" dirty="0" err="1"/>
              <a:t>niñas</a:t>
            </a:r>
            <a:endParaRPr lang="en-US" sz="2800" dirty="0"/>
          </a:p>
          <a:p>
            <a:pPr marL="622300" lvl="2">
              <a:buFontTx/>
              <a:buChar char="-"/>
            </a:pPr>
            <a:r>
              <a:rPr lang="es-ES" sz="2800" dirty="0"/>
              <a:t>Periodistas y corresponsales de guerra</a:t>
            </a:r>
            <a:endParaRPr lang="en-US" sz="2800" dirty="0"/>
          </a:p>
          <a:p>
            <a:pPr marL="622300" lvl="2">
              <a:buFontTx/>
              <a:buChar char="-"/>
            </a:pPr>
            <a:r>
              <a:rPr lang="es-ES" sz="2800" dirty="0"/>
              <a:t>Refugiados, apátridas y desplazados internos</a:t>
            </a:r>
            <a:endParaRPr lang="en-US" sz="2800" dirty="0"/>
          </a:p>
          <a:p>
            <a:pPr marL="622300" lvl="2">
              <a:spcAft>
                <a:spcPts val="600"/>
              </a:spcAft>
              <a:buFontTx/>
              <a:buChar char="-"/>
            </a:pPr>
            <a:r>
              <a:rPr lang="es-ES" sz="2800" dirty="0"/>
              <a:t>Personal de mantenimiento de la paz</a:t>
            </a:r>
            <a:endParaRPr lang="en-US" sz="2800" dirty="0"/>
          </a:p>
          <a:p>
            <a:pPr marL="334963" lvl="2"/>
            <a:r>
              <a:rPr lang="en-US" sz="3200" dirty="0" err="1"/>
              <a:t>Objetos</a:t>
            </a:r>
            <a:r>
              <a:rPr lang="en-US" sz="3200" dirty="0"/>
              <a:t> </a:t>
            </a:r>
            <a:r>
              <a:rPr lang="en-US" sz="3200" dirty="0" err="1"/>
              <a:t>especialmente</a:t>
            </a:r>
            <a:r>
              <a:rPr lang="en-US" sz="3200" dirty="0"/>
              <a:t> </a:t>
            </a:r>
            <a:r>
              <a:rPr lang="en-US" sz="3200" dirty="0" err="1"/>
              <a:t>protegidos</a:t>
            </a:r>
            <a:endParaRPr lang="en-US" sz="3200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17189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2011362"/>
          </a:xfrm>
        </p:spPr>
        <p:txBody>
          <a:bodyPr rtlCol="0">
            <a:noAutofit/>
          </a:bodyPr>
          <a:lstStyle/>
          <a:p>
            <a:pPr algn="r"/>
            <a:r>
              <a:rPr lang="es-ES" altLang="en-US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Derecho internacional humanitario sobre </a:t>
            </a:r>
            <a:br>
              <a:rPr lang="es-ES" altLang="en-US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</a:br>
            <a:r>
              <a:rPr lang="es-ES" altLang="en-US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protección infantil</a:t>
            </a:r>
            <a:endParaRPr lang="en-US" altLang="en-US" sz="5400" dirty="0">
              <a:solidFill>
                <a:srgbClr val="558ED5"/>
              </a:solidFill>
              <a:latin typeface="Century Gothic" charset="0"/>
              <a:ea typeface="MS PGothic" charset="0"/>
              <a:cs typeface="MS PGothic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590800"/>
            <a:ext cx="8172450" cy="3657600"/>
          </a:xfrm>
        </p:spPr>
        <p:txBody>
          <a:bodyPr>
            <a:normAutofit fontScale="77500" lnSpcReduction="20000"/>
          </a:bodyPr>
          <a:lstStyle/>
          <a:p>
            <a:pPr marL="339725" lvl="2" indent="-339725">
              <a:spcAft>
                <a:spcPts val="1200"/>
              </a:spcAft>
            </a:pPr>
            <a:r>
              <a:rPr lang="es-ES" sz="3200" dirty="0">
                <a:latin typeface="Calibri" charset="0"/>
                <a:ea typeface="ＭＳ Ｐゴシック" charset="0"/>
              </a:rPr>
              <a:t>Los niños nunca deberían ser objeto de ataques</a:t>
            </a:r>
            <a:endParaRPr lang="en-US" sz="3200" dirty="0">
              <a:latin typeface="Calibri" charset="0"/>
              <a:ea typeface="ＭＳ Ｐゴシック" charset="0"/>
            </a:endParaRPr>
          </a:p>
          <a:p>
            <a:pPr marL="339725" lvl="2" indent="-339725">
              <a:spcAft>
                <a:spcPts val="1200"/>
              </a:spcAft>
            </a:pPr>
            <a:r>
              <a:rPr lang="es-ES" sz="3200" dirty="0">
                <a:latin typeface="Calibri" charset="0"/>
                <a:ea typeface="ＭＳ Ｐゴシック" charset="0"/>
              </a:rPr>
              <a:t>Tienen derecho a protección, cuidado y ayuda especiales</a:t>
            </a:r>
            <a:endParaRPr lang="en-US" sz="3200" dirty="0">
              <a:latin typeface="Calibri" charset="0"/>
              <a:ea typeface="ＭＳ Ｐゴシック" charset="0"/>
            </a:endParaRPr>
          </a:p>
          <a:p>
            <a:pPr marL="339725" lvl="2" indent="-339725">
              <a:spcAft>
                <a:spcPts val="1200"/>
              </a:spcAft>
            </a:pPr>
            <a:r>
              <a:rPr lang="es-ES" sz="3200" dirty="0">
                <a:latin typeface="Calibri" charset="0"/>
                <a:ea typeface="ＭＳ Ｐゴシック" charset="0"/>
              </a:rPr>
              <a:t>Cuando se los detiene a niños, deben ocupar módulos separados</a:t>
            </a:r>
            <a:endParaRPr lang="en-US" sz="3200" dirty="0">
              <a:latin typeface="Calibri" charset="0"/>
              <a:ea typeface="ＭＳ Ｐゴシック" charset="0"/>
            </a:endParaRPr>
          </a:p>
          <a:p>
            <a:pPr marL="339725" lvl="2" indent="-339725">
              <a:spcAft>
                <a:spcPts val="1200"/>
              </a:spcAft>
            </a:pPr>
            <a:r>
              <a:rPr lang="en-US" sz="3200" dirty="0">
                <a:latin typeface="Calibri" charset="0"/>
                <a:ea typeface="ＭＳ Ｐゴシック" charset="0"/>
              </a:rPr>
              <a:t>Deben ser </a:t>
            </a:r>
            <a:r>
              <a:rPr lang="en-US" sz="3200" dirty="0" err="1">
                <a:latin typeface="Calibri" charset="0"/>
                <a:ea typeface="ＭＳ Ｐゴシック" charset="0"/>
              </a:rPr>
              <a:t>evacuados</a:t>
            </a:r>
            <a:r>
              <a:rPr lang="en-US" sz="3200" dirty="0">
                <a:latin typeface="Calibri" charset="0"/>
                <a:ea typeface="ＭＳ Ｐゴシック" charset="0"/>
              </a:rPr>
              <a:t> de las zonas </a:t>
            </a:r>
            <a:r>
              <a:rPr lang="en-US" sz="3200" dirty="0" err="1">
                <a:latin typeface="Calibri" charset="0"/>
                <a:ea typeface="ＭＳ Ｐゴシック" charset="0"/>
              </a:rPr>
              <a:t>asediadas</a:t>
            </a:r>
            <a:r>
              <a:rPr lang="en-US" sz="3200" dirty="0">
                <a:latin typeface="Calibri" charset="0"/>
                <a:ea typeface="ＭＳ Ｐゴシック" charset="0"/>
              </a:rPr>
              <a:t> </a:t>
            </a:r>
            <a:br>
              <a:rPr lang="en-US" sz="3200" dirty="0">
                <a:latin typeface="Calibri" charset="0"/>
                <a:ea typeface="ＭＳ Ｐゴシック" charset="0"/>
              </a:rPr>
            </a:br>
            <a:r>
              <a:rPr lang="en-US" sz="3200" dirty="0">
                <a:latin typeface="Calibri" charset="0"/>
                <a:ea typeface="ＭＳ Ｐゴシック" charset="0"/>
              </a:rPr>
              <a:t>o </a:t>
            </a:r>
            <a:r>
              <a:rPr lang="en-US" sz="3200" dirty="0" err="1">
                <a:latin typeface="Calibri" charset="0"/>
                <a:ea typeface="ＭＳ Ｐゴシック" charset="0"/>
              </a:rPr>
              <a:t>cercadas</a:t>
            </a:r>
            <a:endParaRPr lang="en-US" sz="3200" dirty="0">
              <a:latin typeface="Calibri" charset="0"/>
              <a:ea typeface="ＭＳ Ｐゴシック" charset="0"/>
            </a:endParaRPr>
          </a:p>
          <a:p>
            <a:pPr marL="339725" lvl="2" indent="-339725">
              <a:spcAft>
                <a:spcPts val="1200"/>
              </a:spcAft>
            </a:pPr>
            <a:r>
              <a:rPr lang="es-ES" sz="3200" dirty="0">
                <a:latin typeface="Calibri" charset="0"/>
                <a:ea typeface="ＭＳ Ｐゴシック" charset="0"/>
              </a:rPr>
              <a:t>Se prohíbe el reclutamiento de niños y que los menores </a:t>
            </a:r>
            <a:br>
              <a:rPr lang="es-ES" sz="3200" dirty="0">
                <a:latin typeface="Calibri" charset="0"/>
                <a:ea typeface="ＭＳ Ｐゴシック" charset="0"/>
              </a:rPr>
            </a:br>
            <a:r>
              <a:rPr lang="es-ES" sz="3200" dirty="0">
                <a:latin typeface="Calibri" charset="0"/>
                <a:ea typeface="ＭＳ Ｐゴシック" charset="0"/>
              </a:rPr>
              <a:t>de 18 años participen en las hostilidades</a:t>
            </a:r>
            <a:endParaRPr lang="en-US" sz="3200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06410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1782762"/>
          </a:xfrm>
        </p:spPr>
        <p:txBody>
          <a:bodyPr rtlCol="0">
            <a:noAutofit/>
          </a:bodyPr>
          <a:lstStyle/>
          <a:p>
            <a:pPr algn="r"/>
            <a:r>
              <a:rPr lang="es-ES" altLang="en-US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Derecho internacional humanitario sobre protección de las mujeres</a:t>
            </a:r>
            <a:endParaRPr lang="en-US" altLang="en-US" sz="5400" dirty="0">
              <a:solidFill>
                <a:srgbClr val="558ED5"/>
              </a:solidFill>
              <a:latin typeface="Century Gothic" charset="0"/>
              <a:ea typeface="MS PGothic" charset="0"/>
              <a:cs typeface="MS PGothic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3900" y="2438400"/>
            <a:ext cx="8877300" cy="4144962"/>
          </a:xfrm>
        </p:spPr>
        <p:txBody>
          <a:bodyPr>
            <a:normAutofit fontScale="92500" lnSpcReduction="10000"/>
          </a:bodyPr>
          <a:lstStyle/>
          <a:p>
            <a:pPr marL="457200" lvl="2" indent="-457200">
              <a:spcAft>
                <a:spcPts val="1800"/>
              </a:spcAft>
            </a:pPr>
            <a:r>
              <a:rPr lang="es-ES" sz="3200" dirty="0"/>
              <a:t>Las mujeres gozan de una protección especial frente a la violencia sexual, incluidas la violación </a:t>
            </a:r>
            <a:br>
              <a:rPr lang="es-ES" sz="3200" dirty="0"/>
            </a:br>
            <a:r>
              <a:rPr lang="es-ES" sz="3200" dirty="0"/>
              <a:t>y la prostitución forzada</a:t>
            </a:r>
            <a:endParaRPr lang="en-US" sz="3200" dirty="0"/>
          </a:p>
          <a:p>
            <a:pPr marL="457200" lvl="2" indent="-457200">
              <a:spcAft>
                <a:spcPts val="1200"/>
              </a:spcAft>
            </a:pPr>
            <a:r>
              <a:rPr lang="es-ES" sz="3200" dirty="0"/>
              <a:t>Las mujeres </a:t>
            </a:r>
            <a:br>
              <a:rPr lang="es-ES" sz="3200" dirty="0"/>
            </a:br>
            <a:r>
              <a:rPr lang="es-ES" sz="3200" dirty="0"/>
              <a:t>reciben una </a:t>
            </a:r>
            <a:br>
              <a:rPr lang="es-ES" sz="3200" dirty="0"/>
            </a:br>
            <a:r>
              <a:rPr lang="es-ES" sz="3200" dirty="0"/>
              <a:t>protección </a:t>
            </a:r>
            <a:br>
              <a:rPr lang="es-ES" sz="3200" dirty="0"/>
            </a:br>
            <a:r>
              <a:rPr lang="es-ES" sz="3200" dirty="0"/>
              <a:t>especial mientras </a:t>
            </a:r>
            <a:br>
              <a:rPr lang="es-ES" sz="3200" dirty="0"/>
            </a:br>
            <a:r>
              <a:rPr lang="es-ES" sz="3200" dirty="0"/>
              <a:t>están detenidas</a:t>
            </a:r>
            <a:r>
              <a:rPr lang="en-US" sz="3200" dirty="0"/>
              <a:t> </a:t>
            </a:r>
          </a:p>
          <a:p>
            <a:pPr marL="457200" lvl="2" indent="-457200">
              <a:spcAft>
                <a:spcPts val="1200"/>
              </a:spcAft>
            </a:pPr>
            <a:endParaRPr lang="en-US" sz="3200" dirty="0"/>
          </a:p>
        </p:txBody>
      </p:sp>
      <p:pic>
        <p:nvPicPr>
          <p:cNvPr id="1026" name="Picture 2" descr="Image result for women peace and secur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419600"/>
            <a:ext cx="5219700" cy="200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17519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915400" cy="1828800"/>
          </a:xfrm>
        </p:spPr>
        <p:txBody>
          <a:bodyPr rtlCol="0">
            <a:noAutofit/>
          </a:bodyPr>
          <a:lstStyle/>
          <a:p>
            <a:pPr algn="r"/>
            <a:r>
              <a:rPr lang="es-ES" altLang="en-US" sz="3800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¿Por qué el derecho internacional humanitario es importante para las operaciones de paz?</a:t>
            </a:r>
            <a:endParaRPr lang="en-US" altLang="en-US" sz="3800" dirty="0">
              <a:solidFill>
                <a:srgbClr val="558ED5"/>
              </a:solidFill>
              <a:latin typeface="Century Gothic" charset="0"/>
              <a:ea typeface="MS PGothic" charset="0"/>
              <a:cs typeface="MS PGothic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362200"/>
            <a:ext cx="8915400" cy="4267200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800"/>
              </a:spcAft>
            </a:pPr>
            <a:r>
              <a:rPr lang="es-ES" dirty="0">
                <a:latin typeface="Calibri" charset="0"/>
                <a:ea typeface="ＭＳ Ｐゴシック" charset="0"/>
                <a:cs typeface="ＭＳ Ｐゴシック" charset="0"/>
              </a:rPr>
              <a:t>Protección especial para el personal de mantenimiento </a:t>
            </a:r>
            <a:br>
              <a:rPr lang="es-ES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s-ES" dirty="0">
                <a:latin typeface="Calibri" charset="0"/>
                <a:ea typeface="ＭＳ Ｐゴシック" charset="0"/>
                <a:cs typeface="ＭＳ Ｐゴシック" charset="0"/>
              </a:rPr>
              <a:t>de la paz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spcAft>
                <a:spcPts val="1800"/>
              </a:spcAft>
            </a:pPr>
            <a:r>
              <a:rPr lang="es-ES" dirty="0">
                <a:latin typeface="Calibri" charset="0"/>
                <a:ea typeface="ＭＳ Ｐゴシック" charset="0"/>
                <a:cs typeface="ＭＳ Ｐゴシック" charset="0"/>
              </a:rPr>
              <a:t>¿El derecho internacional humanitario es aplicable al personal de mantenimiento de la paz?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spcAft>
                <a:spcPts val="1800"/>
              </a:spcAft>
            </a:pPr>
            <a:r>
              <a:rPr lang="es-ES" dirty="0">
                <a:latin typeface="Calibri" charset="0"/>
                <a:ea typeface="ＭＳ Ｐゴシック" charset="0"/>
                <a:cs typeface="ＭＳ Ｐゴシック" charset="0"/>
              </a:rPr>
              <a:t>Boletín del Secretario General: </a:t>
            </a:r>
            <a:r>
              <a:rPr lang="es-ES" i="1" dirty="0">
                <a:latin typeface="Calibri" charset="0"/>
                <a:ea typeface="ＭＳ Ｐゴシック" charset="0"/>
                <a:cs typeface="ＭＳ Ｐゴシック" charset="0"/>
              </a:rPr>
              <a:t>“Los principios y normas fundamentales del derecho internacional humanitario [...] serán aplicables a las fuerzas de las Naciones Unidas cuando participen activamente como combatientes en situaciones de conflicto armado, en la medida de su participación y mientras dure ésta”.</a:t>
            </a:r>
            <a:endParaRPr lang="en-US" i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199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915400" cy="1143000"/>
          </a:xfrm>
        </p:spPr>
        <p:txBody>
          <a:bodyPr rtlCol="0">
            <a:noAutofit/>
          </a:bodyPr>
          <a:lstStyle/>
          <a:p>
            <a:pPr algn="r"/>
            <a:r>
              <a:rPr lang="en-US" altLang="en-US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Caso </a:t>
            </a:r>
            <a:r>
              <a:rPr lang="en-US" altLang="en-US" dirty="0" err="1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hipotético</a:t>
            </a:r>
            <a:endParaRPr lang="en-US" altLang="en-US" dirty="0">
              <a:solidFill>
                <a:srgbClr val="558ED5"/>
              </a:solidFill>
              <a:latin typeface="Century Gothic" charset="0"/>
              <a:ea typeface="MS PGothic" charset="0"/>
              <a:cs typeface="MS PGothic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905000"/>
            <a:ext cx="8915400" cy="4419600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s-ES" dirty="0"/>
              <a:t>Hay un grupo armado dentro de su zona de responsabilidad que ha estado llevando a cabo ataques contra civiles en pueblos aislados. El grupo armado vive entre la población civil, </a:t>
            </a:r>
            <a:br>
              <a:rPr lang="es-ES" dirty="0"/>
            </a:br>
            <a:r>
              <a:rPr lang="es-ES" dirty="0"/>
              <a:t>que es del mismo grupo étnico, y no siempre lleva uniformes ni porta sus armas a la vista</a:t>
            </a:r>
            <a:r>
              <a:rPr lang="en-US" dirty="0"/>
              <a:t>.</a:t>
            </a:r>
          </a:p>
          <a:p>
            <a:r>
              <a:rPr lang="es-ES" dirty="0"/>
              <a:t>Usted sabe que las fuerzas de seguridad </a:t>
            </a:r>
            <a:br>
              <a:rPr lang="es-ES" dirty="0"/>
            </a:br>
            <a:r>
              <a:rPr lang="es-ES" dirty="0"/>
              <a:t>del Estado están planeando iniciar operaciones contra el grupo. 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4230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 rtlCol="0">
            <a:noAutofit/>
          </a:bodyPr>
          <a:lstStyle/>
          <a:p>
            <a:pPr algn="r"/>
            <a:r>
              <a:rPr lang="en-US" altLang="en-US" dirty="0" err="1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Conclusión</a:t>
            </a:r>
            <a:r>
              <a:rPr lang="en-US" altLang="en-US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 principal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2750" y="1600200"/>
            <a:ext cx="9163050" cy="5105400"/>
          </a:xfrm>
        </p:spPr>
        <p:txBody>
          <a:bodyPr>
            <a:normAutofit fontScale="85000" lnSpcReduction="10000"/>
          </a:bodyPr>
          <a:lstStyle/>
          <a:p>
            <a:pPr marL="285750"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3200" dirty="0">
                <a:latin typeface="Calibri" charset="0"/>
                <a:ea typeface="ＭＳ Ｐゴシック" charset="0"/>
              </a:rPr>
              <a:t>El derecho internacional humanitario prescribe los medios y métodos de combate y exige la protección de la población civil</a:t>
            </a:r>
            <a:r>
              <a:rPr lang="en-US" sz="3200" dirty="0">
                <a:latin typeface="Calibri" charset="0"/>
                <a:ea typeface="ＭＳ Ｐゴシック" charset="0"/>
              </a:rPr>
              <a:t> </a:t>
            </a:r>
          </a:p>
          <a:p>
            <a:pPr marL="285750"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3200" dirty="0">
                <a:latin typeface="Calibri" charset="0"/>
                <a:ea typeface="ＭＳ Ｐゴシック" charset="0"/>
              </a:rPr>
              <a:t>El derecho internacional humanitario prescribe el tratamiento de los civiles, de las personas que no participan en el combate y de los detenidos</a:t>
            </a:r>
            <a:endParaRPr lang="en-US" sz="3200" dirty="0">
              <a:latin typeface="Calibri" charset="0"/>
              <a:ea typeface="ＭＳ Ｐゴシック" charset="0"/>
            </a:endParaRPr>
          </a:p>
          <a:p>
            <a:pPr marL="285750"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3200" dirty="0">
                <a:latin typeface="Calibri" charset="0"/>
                <a:ea typeface="ＭＳ Ｐゴシック" charset="0"/>
              </a:rPr>
              <a:t>El derecho internacional humanitario exige la protección </a:t>
            </a:r>
            <a:br>
              <a:rPr lang="es-ES" sz="3200" dirty="0">
                <a:latin typeface="Calibri" charset="0"/>
                <a:ea typeface="ＭＳ Ｐゴシック" charset="0"/>
              </a:rPr>
            </a:br>
            <a:r>
              <a:rPr lang="es-ES" sz="3200" dirty="0">
                <a:latin typeface="Calibri" charset="0"/>
                <a:ea typeface="ＭＳ Ｐゴシック" charset="0"/>
              </a:rPr>
              <a:t>de determinadas categorías de personas (por ejemplo, los enfermos y los heridos)</a:t>
            </a:r>
            <a:endParaRPr lang="en-US" sz="32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spcAft>
                <a:spcPts val="1200"/>
              </a:spcAft>
            </a:pPr>
            <a:r>
              <a:rPr lang="es-ES" dirty="0">
                <a:latin typeface="Calibri" charset="0"/>
                <a:ea typeface="ＭＳ Ｐゴシック" charset="0"/>
                <a:cs typeface="ＭＳ Ｐゴシック" charset="0"/>
              </a:rPr>
              <a:t>El personal de mantenimiento de la paz puede ser procesado en los tribunales nacionales por violaciones del derecho internacional humanitario</a:t>
            </a:r>
            <a:endParaRPr lang="en-US" sz="26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86008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r"/>
            <a:r>
              <a:rPr lang="en-US" altLang="en-US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¿</a:t>
            </a:r>
            <a:r>
              <a:rPr lang="en-US" altLang="en-US" dirty="0" err="1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Preguntas</a:t>
            </a:r>
            <a:r>
              <a:rPr lang="en-US" altLang="en-US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6374970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r">
              <a:defRPr/>
            </a:pPr>
            <a:r>
              <a:rPr lang="en-GB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 Gothic" charset="0"/>
                <a:ea typeface="MS PGothic" charset="0"/>
                <a:cs typeface="MS PGothic" charset="0"/>
              </a:rPr>
              <a:t>Sinopsis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ea typeface="MS PGothic" charset="0"/>
              <a:cs typeface="MS PGothic" charset="0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057400"/>
            <a:ext cx="8305800" cy="3657600"/>
          </a:xfrm>
        </p:spPr>
        <p:txBody>
          <a:bodyPr>
            <a:noAutofit/>
          </a:bodyPr>
          <a:lstStyle/>
          <a:p>
            <a:pPr>
              <a:spcAft>
                <a:spcPts val="3000"/>
              </a:spcAft>
            </a:pPr>
            <a:r>
              <a:rPr lang="en-US" sz="4000" dirty="0">
                <a:latin typeface="Calibri" panose="020F0502020204030204" pitchFamily="34" charset="0"/>
                <a:cs typeface="Century Gothic"/>
              </a:rPr>
              <a:t>Derecho </a:t>
            </a:r>
            <a:r>
              <a:rPr lang="en-US" sz="4000" dirty="0" err="1">
                <a:latin typeface="Calibri" panose="020F0502020204030204" pitchFamily="34" charset="0"/>
                <a:cs typeface="Century Gothic"/>
              </a:rPr>
              <a:t>internacional</a:t>
            </a:r>
            <a:endParaRPr lang="en-US" sz="4000" dirty="0">
              <a:latin typeface="Calibri" panose="020F0502020204030204" pitchFamily="34" charset="0"/>
              <a:cs typeface="Century Gothic"/>
            </a:endParaRPr>
          </a:p>
          <a:p>
            <a:pPr>
              <a:spcAft>
                <a:spcPts val="3000"/>
              </a:spcAft>
            </a:pPr>
            <a:r>
              <a:rPr lang="es-ES" sz="4000" dirty="0">
                <a:latin typeface="Calibri" panose="020F0502020204030204" pitchFamily="34" charset="0"/>
                <a:cs typeface="Century Gothic"/>
              </a:rPr>
              <a:t>Marco jurídico y de políticas </a:t>
            </a:r>
            <a:br>
              <a:rPr lang="es-ES" sz="4000" dirty="0">
                <a:latin typeface="Calibri" panose="020F0502020204030204" pitchFamily="34" charset="0"/>
                <a:cs typeface="Century Gothic"/>
              </a:rPr>
            </a:br>
            <a:r>
              <a:rPr lang="es-ES" sz="4000" dirty="0">
                <a:latin typeface="Calibri" panose="020F0502020204030204" pitchFamily="34" charset="0"/>
                <a:cs typeface="Century Gothic"/>
              </a:rPr>
              <a:t>de las Naciones Unidas</a:t>
            </a:r>
            <a:endParaRPr lang="en-US" sz="4000" dirty="0">
              <a:latin typeface="Calibri" panose="020F0502020204030204" pitchFamily="34" charset="0"/>
              <a:cs typeface="Century Gothic"/>
            </a:endParaRPr>
          </a:p>
          <a:p>
            <a:pPr>
              <a:spcAft>
                <a:spcPts val="3000"/>
              </a:spcAft>
            </a:pPr>
            <a:r>
              <a:rPr lang="es-ES" sz="4000" dirty="0">
                <a:latin typeface="Calibri" panose="020F0502020204030204" pitchFamily="34" charset="0"/>
                <a:cs typeface="Century Gothic"/>
              </a:rPr>
              <a:t>Marco jurídico específico de la misión</a:t>
            </a:r>
            <a:endParaRPr lang="en-US" sz="4000" dirty="0">
              <a:latin typeface="Calibri" panose="020F0502020204030204" pitchFamily="34" charset="0"/>
              <a:cs typeface="Century Gothic"/>
            </a:endParaRPr>
          </a:p>
          <a:p>
            <a:endParaRPr lang="en-US" sz="4000" dirty="0">
              <a:latin typeface="Calibri" panose="020F0502020204030204" pitchFamily="34" charset="0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72743176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832850" cy="4191000"/>
          </a:xfrm>
        </p:spPr>
        <p:txBody>
          <a:bodyPr>
            <a:noAutofit/>
          </a:bodyPr>
          <a:lstStyle/>
          <a:p>
            <a:r>
              <a:rPr lang="es-ES_tradnl" sz="3800" dirty="0"/>
              <a:t>Derecho internacional de los derechos humanos</a:t>
            </a:r>
            <a:endParaRPr lang="en-US" altLang="en-US" sz="3800" dirty="0"/>
          </a:p>
          <a:p>
            <a:r>
              <a:rPr lang="es-ES_tradnl" sz="3800" dirty="0"/>
              <a:t>Derecho internacional humanitario</a:t>
            </a:r>
            <a:endParaRPr lang="en-US" altLang="en-US" sz="3800" dirty="0"/>
          </a:p>
          <a:p>
            <a:r>
              <a:rPr lang="es-ES" altLang="en-US" sz="3800" b="1" dirty="0">
                <a:solidFill>
                  <a:srgbClr val="C00000"/>
                </a:solidFill>
              </a:rPr>
              <a:t>Derecho internacional de los refugiados</a:t>
            </a:r>
            <a:endParaRPr lang="en-US" altLang="en-US" sz="3800" b="1" dirty="0">
              <a:solidFill>
                <a:srgbClr val="C00000"/>
              </a:solidFill>
            </a:endParaRPr>
          </a:p>
          <a:p>
            <a:r>
              <a:rPr lang="es-ES_tradnl" sz="3800" dirty="0"/>
              <a:t>Derecho penal internacional</a:t>
            </a:r>
            <a:endParaRPr lang="en-US" altLang="en-US" sz="3800" dirty="0"/>
          </a:p>
          <a:p>
            <a:r>
              <a:rPr lang="en-US" altLang="en-US" sz="3800" dirty="0" err="1"/>
              <a:t>Regímenes</a:t>
            </a:r>
            <a:r>
              <a:rPr lang="en-US" altLang="en-US" sz="3800" dirty="0"/>
              <a:t> </a:t>
            </a:r>
            <a:r>
              <a:rPr lang="en-US" altLang="en-US" sz="3800" dirty="0" err="1"/>
              <a:t>jurídicos</a:t>
            </a:r>
            <a:r>
              <a:rPr lang="en-US" altLang="en-US" sz="3800" dirty="0"/>
              <a:t> </a:t>
            </a:r>
            <a:r>
              <a:rPr lang="en-US" altLang="en-US" sz="3800" dirty="0" err="1"/>
              <a:t>regionales</a:t>
            </a:r>
            <a:endParaRPr lang="en-US" altLang="en-US" sz="38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 rtlCol="0">
            <a:noAutofit/>
          </a:bodyPr>
          <a:lstStyle/>
          <a:p>
            <a:pPr algn="r"/>
            <a:r>
              <a:rPr lang="en-US" altLang="en-US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Derecho </a:t>
            </a:r>
            <a:r>
              <a:rPr lang="en-US" altLang="en-US" dirty="0" err="1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internacional</a:t>
            </a:r>
            <a:endParaRPr lang="en-US" altLang="en-US" dirty="0">
              <a:solidFill>
                <a:srgbClr val="558ED5"/>
              </a:solidFill>
              <a:latin typeface="Century Gothic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35426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 rtlCol="0">
            <a:noAutofit/>
          </a:bodyPr>
          <a:lstStyle/>
          <a:p>
            <a:pPr algn="r"/>
            <a:r>
              <a:rPr lang="es-ES" altLang="en-US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¿Qué es el derecho internacional de los refugiados?</a:t>
            </a:r>
            <a:endParaRPr lang="en-US" altLang="en-US" dirty="0">
              <a:solidFill>
                <a:srgbClr val="558ED5"/>
              </a:solidFill>
              <a:latin typeface="Century Gothic" charset="0"/>
              <a:ea typeface="MS PGothic" charset="0"/>
              <a:cs typeface="MS PGothic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5300" y="1676400"/>
            <a:ext cx="8915400" cy="4648200"/>
          </a:xfrm>
        </p:spPr>
        <p:txBody>
          <a:bodyPr>
            <a:normAutofit fontScale="92500"/>
          </a:bodyPr>
          <a:lstStyle/>
          <a:p>
            <a:r>
              <a:rPr lang="es-ES_tradnl" dirty="0"/>
              <a:t>Con respecto a los refugiados y los solicitantes de asilo, el derecho internacional de los refugiados regula su: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marL="800100">
              <a:buFontTx/>
              <a:buChar char="-"/>
              <a:tabLst>
                <a:tab pos="796925" algn="l"/>
              </a:tabLst>
            </a:pPr>
            <a:r>
              <a:rPr lang="en-US" sz="2600" dirty="0" err="1">
                <a:latin typeface="Calibri" charset="0"/>
                <a:ea typeface="ＭＳ Ｐゴシック" charset="0"/>
              </a:rPr>
              <a:t>Definición</a:t>
            </a:r>
            <a:endParaRPr lang="en-US" sz="2600" dirty="0">
              <a:latin typeface="Calibri" charset="0"/>
              <a:ea typeface="ＭＳ Ｐゴシック" charset="0"/>
            </a:endParaRPr>
          </a:p>
          <a:p>
            <a:pPr marL="800100">
              <a:buFontTx/>
              <a:buChar char="-"/>
              <a:tabLst>
                <a:tab pos="796925" algn="l"/>
              </a:tabLst>
            </a:pPr>
            <a:r>
              <a:rPr lang="en-US" sz="2600" dirty="0" err="1">
                <a:latin typeface="Calibri" charset="0"/>
                <a:ea typeface="ＭＳ Ｐゴシック" charset="0"/>
              </a:rPr>
              <a:t>Condición</a:t>
            </a:r>
            <a:r>
              <a:rPr lang="en-US" sz="2600" dirty="0">
                <a:latin typeface="Calibri" charset="0"/>
                <a:ea typeface="ＭＳ Ｐゴシック" charset="0"/>
              </a:rPr>
              <a:t> y</a:t>
            </a:r>
          </a:p>
          <a:p>
            <a:pPr marL="800100">
              <a:spcAft>
                <a:spcPts val="2400"/>
              </a:spcAft>
              <a:buFontTx/>
              <a:buChar char="-"/>
              <a:tabLst>
                <a:tab pos="796925" algn="l"/>
              </a:tabLst>
            </a:pPr>
            <a:r>
              <a:rPr lang="en-US" sz="2600" dirty="0">
                <a:latin typeface="Calibri" charset="0"/>
                <a:ea typeface="ＭＳ Ｐゴシック" charset="0"/>
              </a:rPr>
              <a:t>Derechos  </a:t>
            </a:r>
          </a:p>
          <a:p>
            <a:r>
              <a:rPr lang="es-ES_tradnl" dirty="0"/>
              <a:t>El derecho internacional de los refugiados se aplica </a:t>
            </a:r>
            <a:r>
              <a:rPr lang="en-US" dirty="0">
                <a:latin typeface="Calibri" charset="0"/>
                <a:ea typeface="ＭＳ Ｐゴシック" charset="0"/>
              </a:rPr>
              <a:t> </a:t>
            </a:r>
          </a:p>
          <a:p>
            <a:pPr marL="800100">
              <a:buFontTx/>
              <a:buChar char="-"/>
            </a:pPr>
            <a:r>
              <a:rPr lang="es-ES_tradnl" sz="2600" dirty="0"/>
              <a:t>En tiempos de paz, guerra y ocupación</a:t>
            </a:r>
            <a:endParaRPr lang="en-US" sz="2600" dirty="0">
              <a:latin typeface="Calibri" charset="0"/>
              <a:ea typeface="ＭＳ Ｐゴシック" charset="0"/>
            </a:endParaRPr>
          </a:p>
          <a:p>
            <a:pPr marL="800100">
              <a:buFontTx/>
              <a:buChar char="-"/>
            </a:pPr>
            <a:r>
              <a:rPr lang="es-ES_tradnl" sz="2600" dirty="0"/>
              <a:t>Principalmente a los Gobiernos estatales</a:t>
            </a:r>
            <a:endParaRPr lang="en-US" sz="2600" dirty="0">
              <a:latin typeface="Calibri" charset="0"/>
              <a:ea typeface="ＭＳ Ｐゴシック" charset="0"/>
            </a:endParaRPr>
          </a:p>
        </p:txBody>
      </p:sp>
      <p:pic>
        <p:nvPicPr>
          <p:cNvPr id="4098" name="Picture 2" descr="http://www.unhcr.org/thumb1/4ad5d6f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9" y="2743200"/>
            <a:ext cx="2801679" cy="203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unhcr.org/thumb1/50052c9d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743200"/>
            <a:ext cx="2743200" cy="203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595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 rtlCol="0">
            <a:noAutofit/>
          </a:bodyPr>
          <a:lstStyle/>
          <a:p>
            <a:pPr algn="r"/>
            <a:r>
              <a:rPr lang="es-ES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charset="0"/>
                <a:ea typeface="MS PGothic" charset="0"/>
                <a:cs typeface="MS PGothic" charset="0"/>
              </a:rPr>
              <a:t>Convención sobre el Estatuto de los Refugiados</a:t>
            </a:r>
            <a:endParaRPr lang="en-US" altLang="en-US" dirty="0">
              <a:solidFill>
                <a:schemeClr val="tx2">
                  <a:lumMod val="60000"/>
                  <a:lumOff val="40000"/>
                </a:schemeClr>
              </a:solidFill>
              <a:latin typeface="Century Gothic" charset="0"/>
              <a:ea typeface="MS PGothic" charset="0"/>
              <a:cs typeface="MS PGothic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876800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s-ES_tradnl" dirty="0"/>
              <a:t>El término refugiado se aplica a cualquier persona que... </a:t>
            </a:r>
            <a:r>
              <a:rPr lang="en-US" dirty="0">
                <a:latin typeface="Calibri" charset="0"/>
                <a:ea typeface="ＭＳ Ｐゴシック" charset="0"/>
              </a:rPr>
              <a:t> </a:t>
            </a:r>
          </a:p>
          <a:p>
            <a:pPr marL="862013" indent="-457200">
              <a:spcAft>
                <a:spcPts val="1200"/>
              </a:spcAft>
            </a:pPr>
            <a:r>
              <a:rPr lang="es-ES_tradnl" sz="2600" dirty="0"/>
              <a:t>Debido a fundados temores de ser perseguida por motivos de raza, religión, nacionalidad, pertenencia a determinado grupo social u opiniones políticas, se encuentre fuera del país de su nacionalidad; y</a:t>
            </a:r>
            <a:endParaRPr lang="en-US" sz="2600" dirty="0">
              <a:latin typeface="Calibri" charset="0"/>
              <a:ea typeface="ＭＳ Ｐゴシック" charset="0"/>
            </a:endParaRPr>
          </a:p>
          <a:p>
            <a:pPr marL="862013" indent="-457200">
              <a:spcAft>
                <a:spcPts val="1200"/>
              </a:spcAft>
            </a:pPr>
            <a:r>
              <a:rPr lang="es-ES_tradnl" sz="2600" dirty="0"/>
              <a:t>No pueda o, a causa de dichos temores, no quiera acogerse a la protección de tal país; o</a:t>
            </a:r>
            <a:endParaRPr lang="en-US" sz="2600" dirty="0">
              <a:latin typeface="Calibri" charset="0"/>
              <a:ea typeface="ＭＳ Ｐゴシック" charset="0"/>
            </a:endParaRPr>
          </a:p>
          <a:p>
            <a:pPr marL="862013" indent="-457200">
              <a:spcAft>
                <a:spcPts val="1200"/>
              </a:spcAft>
            </a:pPr>
            <a:r>
              <a:rPr lang="es-ES_tradnl" sz="2600" dirty="0"/>
              <a:t>Careciendo de nacionalidad y hallándose fuera del país donde antes tuviera su residencia habitual, no pueda o, a causa de dichos temores, no quiera regresar a él.</a:t>
            </a:r>
            <a:endParaRPr lang="en-US" sz="2600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67122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9154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charset="0"/>
                <a:ea typeface="MS PGothic" charset="0"/>
                <a:cs typeface="MS PGothic" charset="0"/>
              </a:rPr>
              <a:t>Derechos de los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 Gothic" charset="0"/>
                <a:ea typeface="MS PGothic" charset="0"/>
                <a:cs typeface="MS PGothic" charset="0"/>
              </a:rPr>
              <a:t>refugiados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Century Gothic" charset="0"/>
              <a:ea typeface="MS PGothic" charset="0"/>
              <a:cs typeface="MS PGothic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752600"/>
            <a:ext cx="9372600" cy="4419600"/>
          </a:xfrm>
        </p:spPr>
        <p:txBody>
          <a:bodyPr>
            <a:normAutofit fontScale="925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s-ES_tradnl" dirty="0"/>
              <a:t>Prohibición de la discriminación por motivos de raza, religión </a:t>
            </a:r>
            <a:br>
              <a:rPr lang="es-ES_tradnl" dirty="0"/>
            </a:br>
            <a:r>
              <a:rPr lang="es-ES_tradnl" dirty="0"/>
              <a:t>o país</a:t>
            </a:r>
            <a:endParaRPr lang="en-US" sz="2900" dirty="0">
              <a:latin typeface="Calibri" charset="0"/>
              <a:ea typeface="ＭＳ Ｐゴシック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dirty="0"/>
              <a:t>Prohibición de la expulsión y la devolución (“</a:t>
            </a:r>
            <a:r>
              <a:rPr lang="es-ES_tradnl" dirty="0" err="1"/>
              <a:t>refoulement</a:t>
            </a:r>
            <a:r>
              <a:rPr lang="es-ES_tradnl" dirty="0"/>
              <a:t>”)</a:t>
            </a:r>
            <a:endParaRPr lang="en-US" sz="2900" dirty="0">
              <a:latin typeface="Calibri" charset="0"/>
              <a:ea typeface="ＭＳ Ｐゴシック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dirty="0"/>
              <a:t>Libertad de culto</a:t>
            </a:r>
            <a:endParaRPr lang="en-US" sz="2900" dirty="0">
              <a:latin typeface="Calibri" charset="0"/>
              <a:ea typeface="ＭＳ Ｐゴシック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dirty="0"/>
              <a:t>Derecho a adquirir bienes</a:t>
            </a:r>
            <a:endParaRPr lang="en-US" sz="2900" dirty="0">
              <a:latin typeface="Calibri" charset="0"/>
              <a:ea typeface="ＭＳ Ｐゴシック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dirty="0"/>
              <a:t>Acceso a los tribunales</a:t>
            </a:r>
            <a:endParaRPr lang="en-US" sz="2900" dirty="0">
              <a:latin typeface="Calibri" charset="0"/>
              <a:ea typeface="ＭＳ Ｐゴシック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dirty="0"/>
              <a:t>Educación pública</a:t>
            </a:r>
            <a:endParaRPr lang="en-US" sz="2900" dirty="0">
              <a:latin typeface="Calibri" charset="0"/>
              <a:ea typeface="ＭＳ Ｐゴシック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dirty="0"/>
              <a:t>Asistencia</a:t>
            </a:r>
            <a:endParaRPr lang="en-US" sz="2900" dirty="0">
              <a:latin typeface="Calibri" charset="0"/>
              <a:ea typeface="ＭＳ Ｐゴシック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_tradnl" dirty="0"/>
              <a:t>Libertad de circulación</a:t>
            </a:r>
            <a:endParaRPr lang="en-US" sz="2900" dirty="0">
              <a:latin typeface="Calibri" charset="0"/>
              <a:ea typeface="ＭＳ Ｐゴシック" charset="0"/>
            </a:endParaRPr>
          </a:p>
        </p:txBody>
      </p:sp>
      <p:pic>
        <p:nvPicPr>
          <p:cNvPr id="4" name="Bild 3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986" y="3657600"/>
            <a:ext cx="1905000" cy="206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7767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200" dirty="0" err="1">
                <a:solidFill>
                  <a:srgbClr val="558ED5"/>
                </a:solidFill>
              </a:rPr>
              <a:t>Desplazados</a:t>
            </a:r>
            <a:r>
              <a:rPr lang="en-US" sz="4200" dirty="0">
                <a:solidFill>
                  <a:srgbClr val="558ED5"/>
                </a:solidFill>
              </a:rPr>
              <a:t> </a:t>
            </a:r>
            <a:r>
              <a:rPr lang="en-US" sz="4200" dirty="0" err="1">
                <a:solidFill>
                  <a:srgbClr val="558ED5"/>
                </a:solidFill>
              </a:rPr>
              <a:t>internos</a:t>
            </a:r>
            <a:endParaRPr lang="en-US" sz="4200" dirty="0">
              <a:solidFill>
                <a:srgbClr val="558ED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915400" cy="48006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s-ES_tradnl" dirty="0"/>
              <a:t>Personas o grupos de personas que se han visto forzadas u obligadas a escapar o huir de sus hogares o de su lugar de residencia habitual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s-ES_tradnl" dirty="0"/>
              <a:t>(...) que no han cruzado una frontera estatal internacionalmente reconocida.</a:t>
            </a:r>
            <a:endParaRPr lang="en-US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s-ES_tradnl" dirty="0"/>
              <a:t>No hay un conjunto de leyes específico</a:t>
            </a:r>
            <a:endParaRPr lang="en-US" dirty="0"/>
          </a:p>
          <a:p>
            <a:pPr marL="403225" indent="0">
              <a:lnSpc>
                <a:spcPct val="120000"/>
              </a:lnSpc>
              <a:buNone/>
            </a:pPr>
            <a:r>
              <a:rPr lang="en-US" sz="2600" dirty="0"/>
              <a:t> </a:t>
            </a:r>
            <a:r>
              <a:rPr lang="en-US" sz="2600" dirty="0">
                <a:sym typeface="Wingdings" panose="05000000000000000000" pitchFamily="2" charset="2"/>
              </a:rPr>
              <a:t> </a:t>
            </a:r>
            <a:r>
              <a:rPr lang="es-ES_tradnl" sz="2600" dirty="0"/>
              <a:t>Principios Rectores de los Desplazamientos Internos, 2004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0439294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s-ES" dirty="0"/>
              <a:t>Derechos de los </a:t>
            </a:r>
            <a:br>
              <a:rPr lang="es-ES" dirty="0"/>
            </a:br>
            <a:r>
              <a:rPr lang="es-ES" dirty="0"/>
              <a:t>desplazados internos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24000"/>
            <a:ext cx="8915400" cy="5181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ES_tradnl" sz="2900" dirty="0"/>
              <a:t>Derechos humanos como los de cualquier otra persona</a:t>
            </a:r>
            <a:endParaRPr lang="en-US" sz="2900" dirty="0"/>
          </a:p>
          <a:p>
            <a:pPr>
              <a:spcBef>
                <a:spcPts val="0"/>
              </a:spcBef>
            </a:pPr>
            <a:r>
              <a:rPr lang="es-ES_tradnl" sz="2900" dirty="0"/>
              <a:t>Una vez desplazados, conservan una amplia variedad </a:t>
            </a:r>
            <a:br>
              <a:rPr lang="es-ES_tradnl" sz="2900" dirty="0"/>
            </a:br>
            <a:r>
              <a:rPr lang="es-ES_tradnl" sz="2900" dirty="0"/>
              <a:t>de derechos</a:t>
            </a:r>
            <a:endParaRPr lang="en-US" sz="2900" dirty="0"/>
          </a:p>
          <a:p>
            <a:pPr marL="747713">
              <a:spcBef>
                <a:spcPts val="0"/>
              </a:spcBef>
              <a:buFontTx/>
              <a:buChar char="-"/>
            </a:pPr>
            <a:r>
              <a:rPr lang="es-ES_tradnl" sz="2500" dirty="0"/>
              <a:t>Derechos económicos, sociales, culturales, civiles y políticos</a:t>
            </a:r>
            <a:endParaRPr lang="en-US" sz="2500" dirty="0"/>
          </a:p>
          <a:p>
            <a:pPr marL="747713">
              <a:spcBef>
                <a:spcPts val="0"/>
              </a:spcBef>
              <a:buFontTx/>
              <a:buChar char="-"/>
            </a:pPr>
            <a:r>
              <a:rPr lang="es-ES_tradnl" sz="2500" dirty="0"/>
              <a:t>Derecho a ser protegidos de la violencia física</a:t>
            </a:r>
            <a:endParaRPr lang="en-US" sz="2500" dirty="0"/>
          </a:p>
          <a:p>
            <a:pPr marL="747713">
              <a:spcBef>
                <a:spcPts val="0"/>
              </a:spcBef>
              <a:buFontTx/>
              <a:buChar char="-"/>
            </a:pPr>
            <a:r>
              <a:rPr lang="es-ES_tradnl" sz="2500" dirty="0"/>
              <a:t>Derecho a la educación</a:t>
            </a:r>
            <a:endParaRPr lang="en-US" sz="2500" dirty="0"/>
          </a:p>
          <a:p>
            <a:pPr marL="747713">
              <a:spcBef>
                <a:spcPts val="0"/>
              </a:spcBef>
              <a:buFontTx/>
              <a:buChar char="-"/>
            </a:pPr>
            <a:r>
              <a:rPr lang="es-ES_tradnl" sz="2500" dirty="0"/>
              <a:t>Derecho a la libertad de circulación y residencia</a:t>
            </a:r>
            <a:endParaRPr lang="en-US" sz="2500" dirty="0"/>
          </a:p>
          <a:p>
            <a:pPr marL="747713">
              <a:spcBef>
                <a:spcPts val="0"/>
              </a:spcBef>
              <a:buFontTx/>
              <a:buChar char="-"/>
            </a:pPr>
            <a:r>
              <a:rPr lang="es-ES_tradnl" sz="2500" dirty="0"/>
              <a:t>Derecho a la asistencia de las autoridades competentes para un retorno, reasentamiento o integración voluntarios, dignos y seguros</a:t>
            </a:r>
            <a:r>
              <a:rPr lang="en-US" sz="2500" dirty="0"/>
              <a:t> </a:t>
            </a:r>
          </a:p>
          <a:p>
            <a:pPr marL="747713">
              <a:spcBef>
                <a:spcPts val="0"/>
              </a:spcBef>
              <a:buFontTx/>
              <a:buChar char="-"/>
            </a:pPr>
            <a:r>
              <a:rPr lang="es-ES_tradnl" sz="2500" dirty="0"/>
              <a:t>Cuando la restitución no es posible, derecho a la indemnización o a la justa reparación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7640929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915400" cy="1600200"/>
          </a:xfrm>
        </p:spPr>
        <p:txBody>
          <a:bodyPr rtlCol="0">
            <a:noAutofit/>
          </a:bodyPr>
          <a:lstStyle/>
          <a:p>
            <a:pPr algn="r"/>
            <a:r>
              <a:rPr lang="es-ES" altLang="en-US" sz="3800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¿Por qué el derecho de los refugiados es importante para las operaciones de paz?</a:t>
            </a:r>
            <a:endParaRPr lang="en-US" altLang="en-US" sz="3800" dirty="0">
              <a:solidFill>
                <a:srgbClr val="558ED5"/>
              </a:solidFill>
              <a:latin typeface="Century Gothic" charset="0"/>
              <a:ea typeface="MS PGothic" charset="0"/>
              <a:cs typeface="MS PGothic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362200"/>
            <a:ext cx="9220200" cy="1371600"/>
          </a:xfrm>
        </p:spPr>
        <p:txBody>
          <a:bodyPr>
            <a:noAutofit/>
          </a:bodyPr>
          <a:lstStyle/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dirty="0"/>
              <a:t>La mayoría de las misiones de mantenimiento de la paz tienen el mandato de proteger a los civiles: los refugiados y los desplazados son especialmente vulnerables</a:t>
            </a:r>
            <a:endParaRPr lang="en-US" sz="3200" dirty="0">
              <a:latin typeface="Calibri" charset="0"/>
              <a:ea typeface="ＭＳ Ｐゴシック" charset="0"/>
            </a:endParaRPr>
          </a:p>
        </p:txBody>
      </p:sp>
      <p:pic>
        <p:nvPicPr>
          <p:cNvPr id="6146" name="Picture 2" descr="C:\Users\Thomas.Ritzer\Documents\PK pics\Laurie pics\POC Site 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636"/>
          <a:stretch/>
        </p:blipFill>
        <p:spPr bwMode="auto">
          <a:xfrm>
            <a:off x="685800" y="3886200"/>
            <a:ext cx="393977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495800" y="3733800"/>
            <a:ext cx="5181600" cy="259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Char char="•"/>
            </a:pPr>
            <a:r>
              <a:rPr lang="es-ES_tradnl" dirty="0"/>
              <a:t>A menudo se encomienda a las misiones que ayuden a generar condiciones propicias para el retorno seguro de los desplazados</a:t>
            </a:r>
            <a:endParaRPr lang="en-US" sz="3200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4507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915400" cy="1143000"/>
          </a:xfrm>
        </p:spPr>
        <p:txBody>
          <a:bodyPr rtlCol="0">
            <a:noAutofit/>
          </a:bodyPr>
          <a:lstStyle/>
          <a:p>
            <a:pPr algn="r"/>
            <a:r>
              <a:rPr lang="en-US" altLang="en-US" dirty="0" err="1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Conclusión</a:t>
            </a:r>
            <a:r>
              <a:rPr lang="en-US" altLang="en-US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 principal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7850" y="1676400"/>
            <a:ext cx="8915400" cy="4800600"/>
          </a:xfrm>
        </p:spPr>
        <p:txBody>
          <a:bodyPr>
            <a:normAutofit fontScale="92500" lnSpcReduction="10000"/>
          </a:bodyPr>
          <a:lstStyle/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dirty="0"/>
              <a:t>Los refugiados están protegidos por el derecho internacional de los refugiados, en particular por la Convención sobre el Estatuto de los Refugiados, de 1951</a:t>
            </a:r>
            <a:endParaRPr lang="en-US" sz="3200" dirty="0">
              <a:latin typeface="Calibri" charset="0"/>
              <a:ea typeface="ＭＳ Ｐゴシック" charset="0"/>
            </a:endParaRP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dirty="0"/>
              <a:t>Aunque no exista un cuerpo de derecho internacional dedicado específicamente a los desplazados internos, estos están protegidos por el derecho internacional de los derechos humanos y el derecho internacional humanitario</a:t>
            </a:r>
            <a:endParaRPr lang="en-US" sz="3200" dirty="0">
              <a:latin typeface="Calibri" charset="0"/>
              <a:ea typeface="ＭＳ Ｐゴシック" charset="0"/>
            </a:endParaRP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dirty="0"/>
              <a:t>El mandato de la protección de los civiles en las operaciones de mantenimiento de la paz de las Naciones Unidas requiere que las misiones protejan a los refugiados y a los desplazados internos</a:t>
            </a:r>
            <a:endParaRPr lang="en-US" sz="3200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815078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r"/>
            <a:r>
              <a:rPr lang="en-US" altLang="en-US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¿</a:t>
            </a:r>
            <a:r>
              <a:rPr lang="en-US" altLang="en-US" dirty="0" err="1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Preguntas</a:t>
            </a:r>
            <a:r>
              <a:rPr lang="en-US" altLang="en-US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97645105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832850" cy="4648200"/>
          </a:xfrm>
        </p:spPr>
        <p:txBody>
          <a:bodyPr>
            <a:noAutofit/>
          </a:bodyPr>
          <a:lstStyle/>
          <a:p>
            <a:r>
              <a:rPr lang="es-ES_tradnl" sz="4000" dirty="0"/>
              <a:t>Derecho internacional de los derechos humanos</a:t>
            </a:r>
            <a:endParaRPr lang="en-US" altLang="en-US" sz="4000" dirty="0"/>
          </a:p>
          <a:p>
            <a:r>
              <a:rPr lang="es-ES_tradnl" sz="4000" dirty="0"/>
              <a:t>Derecho internacional de los refugiados</a:t>
            </a:r>
            <a:endParaRPr lang="en-US" altLang="en-US" sz="4000" dirty="0"/>
          </a:p>
          <a:p>
            <a:r>
              <a:rPr lang="es-ES_tradnl" sz="4000" dirty="0"/>
              <a:t>Derecho internacional humanitario</a:t>
            </a:r>
            <a:endParaRPr lang="en-US" altLang="en-US" sz="4000" dirty="0"/>
          </a:p>
          <a:p>
            <a:r>
              <a:rPr lang="en-US" altLang="en-US" sz="4000" b="1" dirty="0">
                <a:solidFill>
                  <a:srgbClr val="C00000"/>
                </a:solidFill>
              </a:rPr>
              <a:t>Derecho penal </a:t>
            </a:r>
            <a:r>
              <a:rPr lang="en-US" altLang="en-US" sz="4000" b="1" dirty="0" err="1">
                <a:solidFill>
                  <a:srgbClr val="C00000"/>
                </a:solidFill>
              </a:rPr>
              <a:t>internacional</a:t>
            </a:r>
            <a:endParaRPr lang="en-US" altLang="en-US" sz="4000" b="1" dirty="0">
              <a:solidFill>
                <a:srgbClr val="C00000"/>
              </a:solidFill>
            </a:endParaRPr>
          </a:p>
          <a:p>
            <a:r>
              <a:rPr lang="es-ES_tradnl" sz="4000" dirty="0"/>
              <a:t>Regímenes jurídicos regionales</a:t>
            </a:r>
            <a:endParaRPr lang="en-US" altLang="en-US" sz="40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 rtlCol="0">
            <a:noAutofit/>
          </a:bodyPr>
          <a:lstStyle/>
          <a:p>
            <a:pPr algn="r"/>
            <a:r>
              <a:rPr lang="en-US" altLang="en-US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Derecho </a:t>
            </a:r>
            <a:r>
              <a:rPr lang="en-US" altLang="en-US" dirty="0" err="1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internacional</a:t>
            </a:r>
            <a:endParaRPr lang="en-US" altLang="en-US" dirty="0">
              <a:solidFill>
                <a:srgbClr val="558ED5"/>
              </a:solidFill>
              <a:latin typeface="Century Gothic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58397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577850" y="838200"/>
            <a:ext cx="8915400" cy="48006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GB" sz="8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 Gothic" charset="0"/>
                <a:ea typeface="MS PGothic" charset="0"/>
                <a:cs typeface="MS PGothic" charset="0"/>
              </a:rPr>
              <a:t>Derecho</a:t>
            </a:r>
            <a:r>
              <a:rPr lang="en-GB" sz="80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charset="0"/>
                <a:ea typeface="MS PGothic" charset="0"/>
                <a:cs typeface="MS PGothic" charset="0"/>
              </a:rPr>
              <a:t> </a:t>
            </a:r>
            <a:r>
              <a:rPr lang="en-GB" sz="8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 Gothic" charset="0"/>
                <a:ea typeface="MS PGothic" charset="0"/>
                <a:cs typeface="MS PGothic" charset="0"/>
              </a:rPr>
              <a:t>internacional</a:t>
            </a:r>
            <a:endParaRPr lang="en-GB" sz="8000" dirty="0">
              <a:solidFill>
                <a:schemeClr val="tx2">
                  <a:lumMod val="60000"/>
                  <a:lumOff val="40000"/>
                </a:schemeClr>
              </a:solidFill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481011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90805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s-ES" dirty="0"/>
              <a:t>¿Qué es el derecho penal internacional?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828800"/>
            <a:ext cx="8915400" cy="4572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s-ES_tradnl" dirty="0"/>
              <a:t>Aborda la responsabilidad penal de las personas por crímenes internacionales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s-ES_tradnl" dirty="0"/>
              <a:t>No existe ninguna definición generalmente aceptada de crimen internacional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s-ES_tradnl" dirty="0"/>
              <a:t>Permite la creación de tribunales y cortes internacionales para procesar a los autores de los crímenes más graves que preocupan a la comunidad internacional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7931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330200" y="1752600"/>
            <a:ext cx="5778500" cy="4953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s-ES_tradnl" sz="2900" dirty="0"/>
              <a:t>Establecida por el Estatuto de Roma (1998), en vigor desde 2002</a:t>
            </a:r>
            <a:endParaRPr lang="en-US" altLang="en-US" sz="2900" dirty="0"/>
          </a:p>
          <a:p>
            <a:pPr>
              <a:spcBef>
                <a:spcPts val="0"/>
              </a:spcBef>
            </a:pPr>
            <a:r>
              <a:rPr lang="es-ES_tradnl" sz="2900" dirty="0"/>
              <a:t>Investiga y, cuando se justifica, enjuicia a personas acusadas de cuatro crímenes fundamentales:</a:t>
            </a:r>
            <a:endParaRPr lang="en-US" sz="2900" dirty="0"/>
          </a:p>
          <a:p>
            <a:pPr marL="800100">
              <a:buFontTx/>
              <a:buChar char="-"/>
              <a:tabLst>
                <a:tab pos="796925" algn="l"/>
              </a:tabLst>
            </a:pPr>
            <a:r>
              <a:rPr lang="en-US" sz="2600" dirty="0" err="1">
                <a:latin typeface="Calibri" charset="0"/>
                <a:ea typeface="ＭＳ Ｐゴシック" charset="0"/>
              </a:rPr>
              <a:t>Genocidio</a:t>
            </a:r>
            <a:endParaRPr lang="en-US" sz="2600" dirty="0">
              <a:latin typeface="Calibri" charset="0"/>
              <a:ea typeface="ＭＳ Ｐゴシック" charset="0"/>
            </a:endParaRPr>
          </a:p>
          <a:p>
            <a:pPr marL="800100">
              <a:buFontTx/>
              <a:buChar char="-"/>
              <a:tabLst>
                <a:tab pos="796925" algn="l"/>
              </a:tabLst>
            </a:pPr>
            <a:r>
              <a:rPr lang="es-ES_tradnl" sz="2600" dirty="0"/>
              <a:t>Crímenes de lesa humanidad</a:t>
            </a:r>
            <a:endParaRPr lang="en-US" sz="2600" dirty="0">
              <a:latin typeface="Calibri" charset="0"/>
              <a:ea typeface="ＭＳ Ｐゴシック" charset="0"/>
            </a:endParaRPr>
          </a:p>
          <a:p>
            <a:pPr marL="800100">
              <a:buFontTx/>
              <a:buChar char="-"/>
              <a:tabLst>
                <a:tab pos="796925" algn="l"/>
              </a:tabLst>
            </a:pPr>
            <a:r>
              <a:rPr lang="es-ES_tradnl" sz="2600" dirty="0"/>
              <a:t>Crímenes de guerra</a:t>
            </a:r>
            <a:endParaRPr lang="en-US" sz="2600" dirty="0">
              <a:latin typeface="Calibri" charset="0"/>
              <a:ea typeface="ＭＳ Ｐゴシック" charset="0"/>
            </a:endParaRPr>
          </a:p>
          <a:p>
            <a:pPr marL="800100">
              <a:buFontTx/>
              <a:buChar char="-"/>
              <a:tabLst>
                <a:tab pos="796925" algn="l"/>
              </a:tabLst>
            </a:pPr>
            <a:r>
              <a:rPr lang="en-US" sz="2600" dirty="0" err="1">
                <a:latin typeface="Calibri" charset="0"/>
                <a:ea typeface="ＭＳ Ｐゴシック" charset="0"/>
              </a:rPr>
              <a:t>Crimen</a:t>
            </a:r>
            <a:r>
              <a:rPr lang="en-US" sz="2600" dirty="0">
                <a:latin typeface="Calibri" charset="0"/>
                <a:ea typeface="ＭＳ Ｐゴシック" charset="0"/>
              </a:rPr>
              <a:t> de </a:t>
            </a:r>
            <a:r>
              <a:rPr lang="en-US" sz="2600" dirty="0" err="1">
                <a:latin typeface="Calibri" charset="0"/>
                <a:ea typeface="ＭＳ Ｐゴシック" charset="0"/>
              </a:rPr>
              <a:t>agresión</a:t>
            </a:r>
            <a:endParaRPr lang="en-US" sz="2600" dirty="0">
              <a:latin typeface="Calibri" charset="0"/>
              <a:ea typeface="ＭＳ Ｐゴシック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 rtlCol="0">
            <a:noAutofit/>
          </a:bodyPr>
          <a:lstStyle/>
          <a:p>
            <a:pPr algn="r"/>
            <a:r>
              <a:rPr lang="en-US" altLang="en-US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Corte Penal </a:t>
            </a:r>
            <a:r>
              <a:rPr lang="en-US" altLang="en-US" dirty="0" err="1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Internacional</a:t>
            </a:r>
            <a:endParaRPr lang="en-US" altLang="en-US" dirty="0">
              <a:solidFill>
                <a:srgbClr val="558ED5"/>
              </a:solidFill>
              <a:latin typeface="Century Gothic" charset="0"/>
              <a:ea typeface="MS PGothic" charset="0"/>
              <a:cs typeface="MS PGothic" charset="0"/>
            </a:endParaRPr>
          </a:p>
        </p:txBody>
      </p:sp>
      <p:pic>
        <p:nvPicPr>
          <p:cNvPr id="4" name="Content Placeholder 3" descr="ICC-pict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1" b="12511"/>
          <a:stretch>
            <a:fillRect/>
          </a:stretch>
        </p:blipFill>
        <p:spPr>
          <a:xfrm>
            <a:off x="6248400" y="2209800"/>
            <a:ext cx="3314740" cy="3429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80232654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 rtlCol="0">
            <a:noAutofit/>
          </a:bodyPr>
          <a:lstStyle/>
          <a:p>
            <a:pPr algn="r"/>
            <a:r>
              <a:rPr lang="en-US" alt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 Gothic" charset="0"/>
                <a:ea typeface="MS PGothic" charset="0"/>
                <a:cs typeface="MS PGothic" charset="0"/>
              </a:rPr>
              <a:t>Principios</a:t>
            </a:r>
            <a: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charset="0"/>
                <a:ea typeface="MS PGothic" charset="0"/>
                <a:cs typeface="MS PGothic" charset="0"/>
              </a:rPr>
              <a:t> </a:t>
            </a:r>
            <a:r>
              <a:rPr lang="en-US" alt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 Gothic" charset="0"/>
                <a:ea typeface="MS PGothic" charset="0"/>
                <a:cs typeface="MS PGothic" charset="0"/>
              </a:rPr>
              <a:t>fundamentales</a:t>
            </a:r>
            <a: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charset="0"/>
                <a:ea typeface="MS PGothic" charset="0"/>
                <a:cs typeface="MS PGothic" charset="0"/>
              </a:rPr>
              <a:t> de la Corte Penal </a:t>
            </a:r>
            <a:r>
              <a:rPr lang="en-US" alt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 Gothic" charset="0"/>
                <a:ea typeface="MS PGothic" charset="0"/>
                <a:cs typeface="MS PGothic" charset="0"/>
              </a:rPr>
              <a:t>Internacional</a:t>
            </a:r>
            <a:endParaRPr lang="en-US" altLang="en-US" dirty="0">
              <a:solidFill>
                <a:schemeClr val="tx2">
                  <a:lumMod val="60000"/>
                  <a:lumOff val="40000"/>
                </a:schemeClr>
              </a:solidFill>
              <a:latin typeface="Century Gothic" charset="0"/>
              <a:ea typeface="MS PGothic" charset="0"/>
              <a:cs typeface="MS PGothic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5300" y="1676400"/>
            <a:ext cx="8997950" cy="4800600"/>
          </a:xfrm>
        </p:spPr>
        <p:txBody>
          <a:bodyPr>
            <a:normAutofit lnSpcReduction="10000"/>
          </a:bodyPr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s-ES_tradnl" dirty="0"/>
              <a:t>Se ocupa de los crímenes más graves si los Estados particulares no pueden o no quieren emprender procesos judiciales</a:t>
            </a:r>
            <a:endParaRPr lang="en-US" sz="3200" dirty="0">
              <a:latin typeface="Calibri" charset="0"/>
              <a:ea typeface="ＭＳ Ｐゴシック" charset="0"/>
            </a:endParaRPr>
          </a:p>
          <a:p>
            <a:pPr marL="1431925" lvl="1" indent="-457200">
              <a:spcAft>
                <a:spcPts val="1200"/>
              </a:spcAft>
              <a:buFont typeface="Calibri" panose="020F0502020204030204" pitchFamily="34" charset="0"/>
              <a:buChar char="→"/>
            </a:pPr>
            <a:r>
              <a:rPr lang="es-ES_tradnl" dirty="0"/>
              <a:t>principio de complementariedad</a:t>
            </a:r>
            <a:endParaRPr lang="en-US" sz="2600" dirty="0">
              <a:latin typeface="Calibri" charset="0"/>
              <a:ea typeface="ＭＳ Ｐゴシック" charset="0"/>
              <a:sym typeface="Wingdings" charset="0"/>
            </a:endParaRP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s-ES_tradnl" dirty="0"/>
              <a:t>Pretende acabar con la impunidad</a:t>
            </a:r>
            <a:endParaRPr lang="en-US" sz="3200" dirty="0">
              <a:latin typeface="Calibri" charset="0"/>
              <a:ea typeface="ＭＳ Ｐゴシック" charset="0"/>
            </a:endParaRPr>
          </a:p>
          <a:p>
            <a:pPr marL="1431925" lvl="1" indent="-457200">
              <a:spcAft>
                <a:spcPts val="1200"/>
              </a:spcAft>
              <a:buFont typeface="Calibri" panose="020F0502020204030204" pitchFamily="34" charset="0"/>
              <a:buChar char="→"/>
            </a:pPr>
            <a:r>
              <a:rPr lang="es-ES_tradnl" dirty="0"/>
              <a:t>irrelevancia del cargo oficial</a:t>
            </a:r>
            <a:endParaRPr lang="en-US" sz="2600" dirty="0">
              <a:latin typeface="Calibri" charset="0"/>
              <a:ea typeface="ＭＳ Ｐゴシック" charset="0"/>
              <a:sym typeface="Wingdings" charset="0"/>
            </a:endParaRP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s-ES_tradnl" dirty="0"/>
              <a:t>Creación de un organismo </a:t>
            </a:r>
            <a:br>
              <a:rPr lang="es-ES_tradnl" dirty="0"/>
            </a:br>
            <a:r>
              <a:rPr lang="es-ES_tradnl" dirty="0"/>
              <a:t>permanente e independiente</a:t>
            </a:r>
            <a:endParaRPr lang="en-US" sz="3200" dirty="0">
              <a:latin typeface="Calibri" charset="0"/>
              <a:ea typeface="ＭＳ Ｐゴシック" charset="0"/>
              <a:sym typeface="Wingdings" charset="0"/>
            </a:endParaRPr>
          </a:p>
          <a:p>
            <a:pPr marL="1431925" lvl="1" indent="-457200">
              <a:buFont typeface="Calibri" panose="020F0502020204030204" pitchFamily="34" charset="0"/>
              <a:buChar char="→"/>
            </a:pPr>
            <a:r>
              <a:rPr lang="es-ES_tradnl" dirty="0"/>
              <a:t>no perteneciente al sistema </a:t>
            </a:r>
            <a:br>
              <a:rPr lang="es-ES_tradnl" dirty="0"/>
            </a:br>
            <a:r>
              <a:rPr lang="es-ES_tradnl" dirty="0"/>
              <a:t>de las Naciones Unidas</a:t>
            </a:r>
            <a:endParaRPr lang="en-US" sz="2600" dirty="0">
              <a:latin typeface="Calibri" charset="0"/>
              <a:ea typeface="ＭＳ Ｐゴシック" charset="0"/>
            </a:endParaRPr>
          </a:p>
        </p:txBody>
      </p:sp>
      <p:pic>
        <p:nvPicPr>
          <p:cNvPr id="11266" name="Picture 2" descr="Image result for icc trial chamb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9713"/>
          <a:stretch/>
        </p:blipFill>
        <p:spPr bwMode="auto">
          <a:xfrm>
            <a:off x="6553200" y="3657600"/>
            <a:ext cx="298704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548859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286000"/>
            <a:ext cx="8915400" cy="4144962"/>
          </a:xfrm>
        </p:spPr>
        <p:txBody>
          <a:bodyPr>
            <a:normAutofit/>
          </a:bodyPr>
          <a:lstStyle/>
          <a:p>
            <a:pPr marL="519113">
              <a:spcBef>
                <a:spcPts val="0"/>
              </a:spcBef>
              <a:spcAft>
                <a:spcPts val="1200"/>
              </a:spcAft>
            </a:pPr>
            <a:r>
              <a:rPr lang="es-ES_tradnl" sz="2800" dirty="0"/>
              <a:t>Se busca acabar con la impunidad de todos los crímenes internacionales, incluidos los cometidos contra los niños</a:t>
            </a:r>
            <a:endParaRPr lang="en-US" sz="2800" dirty="0"/>
          </a:p>
          <a:p>
            <a:pPr marL="519113">
              <a:spcBef>
                <a:spcPts val="0"/>
              </a:spcBef>
              <a:spcAft>
                <a:spcPts val="600"/>
              </a:spcAft>
            </a:pPr>
            <a:r>
              <a:rPr lang="es-ES_tradnl" sz="2800" dirty="0"/>
              <a:t>La VSRC, como crimen en virtud del Estatuto de Roma</a:t>
            </a:r>
            <a:endParaRPr lang="en-US" sz="2800" dirty="0"/>
          </a:p>
          <a:p>
            <a:pPr marL="4854575" indent="-457200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s-ES_tradnl" sz="2400" dirty="0"/>
              <a:t>Crimen de guerra</a:t>
            </a:r>
            <a:endParaRPr lang="en-US" sz="2400" dirty="0"/>
          </a:p>
          <a:p>
            <a:pPr marL="4854575" indent="-457200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s-ES_tradnl" sz="2400" dirty="0"/>
              <a:t>Crimen de lesa humanidad</a:t>
            </a:r>
            <a:endParaRPr lang="en-US" sz="2400" dirty="0"/>
          </a:p>
          <a:p>
            <a:pPr marL="4854575" indent="-457200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s-ES_tradnl" sz="2400" dirty="0"/>
              <a:t>Acto de genocidio</a:t>
            </a:r>
            <a:endParaRPr lang="en-US" sz="24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60400" y="427038"/>
            <a:ext cx="8915400" cy="1782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algn="r"/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charset="0"/>
                <a:ea typeface="MS PGothic" charset="0"/>
                <a:cs typeface="MS PGothic" charset="0"/>
              </a:rPr>
              <a:t>Derecho penal internacional sobre protección infantil y violencia sexual</a:t>
            </a:r>
            <a:endParaRPr lang="en-US" altLang="en-US" dirty="0">
              <a:solidFill>
                <a:schemeClr val="accent2">
                  <a:lumMod val="60000"/>
                  <a:lumOff val="40000"/>
                </a:schemeClr>
              </a:solidFill>
              <a:latin typeface="Century Gothic" charset="0"/>
              <a:ea typeface="MS PGothic" charset="0"/>
              <a:cs typeface="MS PGothic" charset="0"/>
            </a:endParaRPr>
          </a:p>
        </p:txBody>
      </p:sp>
      <p:pic>
        <p:nvPicPr>
          <p:cNvPr id="4" name="Picture 3" descr="18532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962400"/>
            <a:ext cx="3429000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041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743200"/>
            <a:ext cx="8915400" cy="3962400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s-ES_tradnl" dirty="0"/>
              <a:t>Una persona es penalmente responsable en virtud del Estatuto de Roma si:</a:t>
            </a:r>
            <a:endParaRPr lang="en-US" b="1" dirty="0">
              <a:latin typeface="Calibri" charset="0"/>
              <a:ea typeface="ＭＳ Ｐゴシック" charset="0"/>
            </a:endParaRPr>
          </a:p>
          <a:p>
            <a:pPr marL="693738">
              <a:spcAft>
                <a:spcPts val="600"/>
              </a:spcAft>
            </a:pPr>
            <a:r>
              <a:rPr lang="es-ES_tradnl" sz="2600" dirty="0"/>
              <a:t>Comete tal crimen [...];</a:t>
            </a:r>
            <a:endParaRPr lang="en-US" sz="2600" dirty="0">
              <a:latin typeface="Calibri" charset="0"/>
              <a:ea typeface="ＭＳ Ｐゴシック" charset="0"/>
            </a:endParaRPr>
          </a:p>
          <a:p>
            <a:pPr marL="693738">
              <a:spcBef>
                <a:spcPts val="0"/>
              </a:spcBef>
              <a:spcAft>
                <a:spcPts val="600"/>
              </a:spcAft>
            </a:pPr>
            <a:r>
              <a:rPr lang="es-ES_tradnl" sz="2600" dirty="0"/>
              <a:t>Ordena, solicita o induce a la comisión [...];</a:t>
            </a:r>
            <a:endParaRPr lang="en-US" sz="2600" dirty="0">
              <a:latin typeface="Calibri" charset="0"/>
              <a:ea typeface="ＭＳ Ｐゴシック" charset="0"/>
            </a:endParaRPr>
          </a:p>
          <a:p>
            <a:pPr marL="693738">
              <a:spcBef>
                <a:spcPts val="0"/>
              </a:spcBef>
              <a:spcAft>
                <a:spcPts val="600"/>
              </a:spcAft>
            </a:pPr>
            <a:r>
              <a:rPr lang="es-ES_tradnl" sz="2600" dirty="0"/>
              <a:t>Ayuda, instiga o asiste de otra manera [...];</a:t>
            </a:r>
            <a:endParaRPr lang="en-US" sz="2600" dirty="0">
              <a:latin typeface="Calibri" charset="0"/>
              <a:ea typeface="ＭＳ Ｐゴシック" charset="0"/>
            </a:endParaRPr>
          </a:p>
          <a:p>
            <a:pPr marL="693738">
              <a:spcBef>
                <a:spcPts val="0"/>
              </a:spcBef>
              <a:spcAft>
                <a:spcPts val="600"/>
              </a:spcAft>
            </a:pPr>
            <a:r>
              <a:rPr lang="es-ES_tradnl" sz="2600" dirty="0"/>
              <a:t>De cualquier otra manera contribuye [...];</a:t>
            </a:r>
            <a:endParaRPr lang="en-US" sz="2600" dirty="0">
              <a:latin typeface="Calibri" charset="0"/>
              <a:ea typeface="ＭＳ Ｐゴシック" charset="0"/>
            </a:endParaRPr>
          </a:p>
          <a:p>
            <a:pPr marL="693738">
              <a:spcBef>
                <a:spcPts val="0"/>
              </a:spcBef>
              <a:spcAft>
                <a:spcPts val="600"/>
              </a:spcAft>
            </a:pPr>
            <a:r>
              <a:rPr lang="es-ES_tradnl" sz="2600" dirty="0"/>
              <a:t>Respecto del crimen de genocidio, hace una instigación directa y pública a que se cometa.</a:t>
            </a:r>
            <a:endParaRPr lang="en-US" sz="2600" dirty="0">
              <a:latin typeface="Calibri" charset="0"/>
              <a:ea typeface="ＭＳ Ｐゴシック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915400" cy="1752600"/>
          </a:xfrm>
        </p:spPr>
        <p:txBody>
          <a:bodyPr rtlCol="0">
            <a:noAutofit/>
          </a:bodyPr>
          <a:lstStyle/>
          <a:p>
            <a:pPr algn="r"/>
            <a:r>
              <a:rPr lang="es-ES" altLang="en-US" sz="3800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¿Por qué el derecho penal internacional es importante para las operaciones de paz?</a:t>
            </a:r>
            <a:endParaRPr lang="en-US" altLang="en-US" sz="3800" dirty="0">
              <a:solidFill>
                <a:srgbClr val="558ED5"/>
              </a:solidFill>
              <a:latin typeface="Century Gothic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511551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5300" y="2819400"/>
            <a:ext cx="9105900" cy="3810000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s-ES_tradnl" dirty="0"/>
              <a:t>Las comandancias son responsables de los crímenes cometidos bajo su mando si el/la comandante: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marL="739775" lvl="2" indent="-334963">
              <a:spcAft>
                <a:spcPts val="1200"/>
              </a:spcAft>
            </a:pPr>
            <a:r>
              <a:rPr lang="es-ES_tradnl" dirty="0"/>
              <a:t>tenía o debería haber tenido conocimiento de los crímenes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marL="739775" lvl="1" indent="-334963">
              <a:spcAft>
                <a:spcPts val="1200"/>
              </a:spcAft>
              <a:buNone/>
            </a:pPr>
            <a:r>
              <a:rPr lang="en-US" sz="2400" dirty="0">
                <a:latin typeface="Calibri" charset="0"/>
                <a:ea typeface="ＭＳ Ｐゴシック" charset="0"/>
              </a:rPr>
              <a:t>	Y</a:t>
            </a:r>
          </a:p>
          <a:p>
            <a:pPr marL="739775" lvl="2" indent="-334963">
              <a:spcAft>
                <a:spcPts val="1200"/>
              </a:spcAft>
            </a:pPr>
            <a:r>
              <a:rPr lang="es-ES_tradnl" dirty="0"/>
              <a:t>no tomó todas las medidas necesarias y razonables para prevenir o reprimir la comisión de los crímenes o no adoptó medidas para que se investigaran y juzgaran.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915400" cy="1752600"/>
          </a:xfrm>
        </p:spPr>
        <p:txBody>
          <a:bodyPr rtlCol="0">
            <a:noAutofit/>
          </a:bodyPr>
          <a:lstStyle/>
          <a:p>
            <a:pPr algn="r"/>
            <a:r>
              <a:rPr lang="es-ES" altLang="en-US" sz="3800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¿Por qué el derecho penal internacional es importante para las operaciones de paz?</a:t>
            </a:r>
            <a:endParaRPr lang="en-US" altLang="en-US" sz="3800" dirty="0">
              <a:solidFill>
                <a:srgbClr val="558ED5"/>
              </a:solidFill>
              <a:latin typeface="Century Gothic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392546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5300" y="1828800"/>
            <a:ext cx="8915400" cy="4572000"/>
          </a:xfrm>
        </p:spPr>
        <p:txBody>
          <a:bodyPr>
            <a:noAutofit/>
          </a:bodyPr>
          <a:lstStyle/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dirty="0"/>
              <a:t>El derecho penal internacional forma parte del marco jurídico que rige las operaciones de paz</a:t>
            </a:r>
            <a:endParaRPr lang="en-US" sz="3200" dirty="0">
              <a:latin typeface="Calibri" charset="0"/>
              <a:ea typeface="ＭＳ Ｐゴシック" charset="0"/>
            </a:endParaRP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dirty="0"/>
              <a:t>La Corte Penal Internacional (CPI) se ocupa de los cuatro crímenes internacionales fundamentales</a:t>
            </a:r>
            <a:endParaRPr lang="en-US" sz="3200" dirty="0">
              <a:latin typeface="Calibri" charset="0"/>
              <a:ea typeface="ＭＳ Ｐゴシック" charset="0"/>
            </a:endParaRP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dirty="0"/>
              <a:t>Los individuos pueden ser considerados penalmente responsables de sus actos en virtud del Estatuto </a:t>
            </a:r>
            <a:br>
              <a:rPr lang="es-ES_tradnl" dirty="0"/>
            </a:br>
            <a:r>
              <a:rPr lang="es-ES_tradnl" dirty="0"/>
              <a:t>de Roma</a:t>
            </a:r>
            <a:endParaRPr lang="en-US" sz="3200" dirty="0">
              <a:latin typeface="Calibri" charset="0"/>
              <a:ea typeface="ＭＳ Ｐゴシック" charset="0"/>
            </a:endParaRP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dirty="0"/>
              <a:t>Las comandancias son responsables de las acciones </a:t>
            </a:r>
            <a:br>
              <a:rPr lang="es-ES_tradnl" dirty="0"/>
            </a:br>
            <a:r>
              <a:rPr lang="es-ES_tradnl" dirty="0"/>
              <a:t>de sus subordinados</a:t>
            </a:r>
            <a:endParaRPr lang="en-US" sz="3200" dirty="0">
              <a:latin typeface="Calibri" charset="0"/>
              <a:ea typeface="ＭＳ Ｐゴシック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 rtlCol="0">
            <a:noAutofit/>
          </a:bodyPr>
          <a:lstStyle/>
          <a:p>
            <a:pPr algn="r"/>
            <a:r>
              <a:rPr lang="en-US" altLang="en-US" dirty="0" err="1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Conclusión</a:t>
            </a:r>
            <a:r>
              <a:rPr lang="en-US" altLang="en-US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 principal</a:t>
            </a:r>
          </a:p>
        </p:txBody>
      </p:sp>
    </p:spTree>
    <p:extLst>
      <p:ext uri="{BB962C8B-B14F-4D97-AF65-F5344CB8AC3E}">
        <p14:creationId xmlns:p14="http://schemas.microsoft.com/office/powerpoint/2010/main" val="1059783420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r"/>
            <a:r>
              <a:rPr lang="en-US" altLang="en-US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¿</a:t>
            </a:r>
            <a:r>
              <a:rPr lang="en-US" altLang="en-US" dirty="0" err="1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Preguntas</a:t>
            </a:r>
            <a:r>
              <a:rPr lang="en-US" altLang="en-US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24244157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832850" cy="4343400"/>
          </a:xfrm>
        </p:spPr>
        <p:txBody>
          <a:bodyPr>
            <a:noAutofit/>
          </a:bodyPr>
          <a:lstStyle/>
          <a:p>
            <a:r>
              <a:rPr lang="es-ES_tradnl" sz="4000" dirty="0"/>
              <a:t>Derecho internacional de los derechos humanos</a:t>
            </a:r>
            <a:endParaRPr lang="en-US" altLang="en-US" sz="4000" dirty="0"/>
          </a:p>
          <a:p>
            <a:r>
              <a:rPr lang="es-ES" altLang="en-US" sz="4000" dirty="0"/>
              <a:t>Derecho internacional de los refugiados</a:t>
            </a:r>
            <a:endParaRPr lang="en-US" altLang="en-US" sz="4000" dirty="0"/>
          </a:p>
          <a:p>
            <a:r>
              <a:rPr lang="en-US" altLang="en-US" sz="4000" dirty="0"/>
              <a:t>Derecho </a:t>
            </a:r>
            <a:r>
              <a:rPr lang="en-US" altLang="en-US" sz="4000" dirty="0" err="1"/>
              <a:t>internacional</a:t>
            </a:r>
            <a:r>
              <a:rPr lang="en-US" altLang="en-US" sz="4000" dirty="0"/>
              <a:t> </a:t>
            </a:r>
            <a:r>
              <a:rPr lang="en-US" altLang="en-US" sz="4000" dirty="0" err="1"/>
              <a:t>humanitario</a:t>
            </a:r>
            <a:endParaRPr lang="en-US" altLang="en-US" sz="4000" dirty="0"/>
          </a:p>
          <a:p>
            <a:r>
              <a:rPr lang="en-US" altLang="en-US" sz="4000" dirty="0"/>
              <a:t>Derecho penal </a:t>
            </a:r>
            <a:r>
              <a:rPr lang="en-US" altLang="en-US" sz="4000" dirty="0" err="1"/>
              <a:t>internacional</a:t>
            </a:r>
            <a:endParaRPr lang="en-US" altLang="en-US" sz="4000" dirty="0"/>
          </a:p>
          <a:p>
            <a:r>
              <a:rPr lang="en-US" altLang="en-US" sz="4000" b="1" dirty="0" err="1">
                <a:solidFill>
                  <a:srgbClr val="C00000"/>
                </a:solidFill>
              </a:rPr>
              <a:t>Regímenes</a:t>
            </a:r>
            <a:r>
              <a:rPr lang="en-US" altLang="en-US" sz="4000" b="1" dirty="0">
                <a:solidFill>
                  <a:srgbClr val="C00000"/>
                </a:solidFill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</a:rPr>
              <a:t>jurídicos</a:t>
            </a:r>
            <a:r>
              <a:rPr lang="en-US" altLang="en-US" sz="4000" b="1" dirty="0">
                <a:solidFill>
                  <a:srgbClr val="C00000"/>
                </a:solidFill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</a:rPr>
              <a:t>regionales</a:t>
            </a:r>
            <a:endParaRPr lang="en-US" altLang="en-US" sz="4000" b="1" dirty="0">
              <a:solidFill>
                <a:srgbClr val="C00000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 rtlCol="0">
            <a:noAutofit/>
          </a:bodyPr>
          <a:lstStyle/>
          <a:p>
            <a:pPr algn="r"/>
            <a:r>
              <a:rPr lang="en-US" altLang="en-US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Derecho </a:t>
            </a:r>
            <a:r>
              <a:rPr lang="en-US" altLang="en-US" dirty="0" err="1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internacional</a:t>
            </a:r>
            <a:endParaRPr lang="en-US" altLang="en-US" dirty="0">
              <a:solidFill>
                <a:srgbClr val="558ED5"/>
              </a:solidFill>
              <a:latin typeface="Century Gothic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122250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981200"/>
            <a:ext cx="8915400" cy="4449762"/>
          </a:xfrm>
        </p:spPr>
        <p:txBody>
          <a:bodyPr>
            <a:noAutofit/>
          </a:bodyPr>
          <a:lstStyle/>
          <a:p>
            <a:pPr marL="519113">
              <a:spcAft>
                <a:spcPts val="1200"/>
              </a:spcAft>
            </a:pPr>
            <a:r>
              <a:rPr lang="es-ES_tradnl" sz="3000" dirty="0"/>
              <a:t>Complementan el derecho internacional</a:t>
            </a:r>
            <a:endParaRPr lang="en-US" sz="3000" dirty="0"/>
          </a:p>
          <a:p>
            <a:pPr marL="519113">
              <a:spcAft>
                <a:spcPts val="1200"/>
              </a:spcAft>
            </a:pPr>
            <a:r>
              <a:rPr lang="es-ES_tradnl" sz="3000" dirty="0"/>
              <a:t>Los signatarios están vinculados por los tratados y convenios, y sujetos a los mecanismos de supervisión regional</a:t>
            </a:r>
            <a:endParaRPr lang="en-US" sz="3000" dirty="0"/>
          </a:p>
          <a:p>
            <a:pPr marL="519113">
              <a:spcAft>
                <a:spcPts val="1200"/>
              </a:spcAft>
            </a:pPr>
            <a:r>
              <a:rPr lang="es-ES_tradnl" sz="3000" dirty="0"/>
              <a:t>Se aplican a las misiones de mantenimiento de la paz si estas se despliegan en la región en cuestión</a:t>
            </a:r>
            <a:endParaRPr lang="en-US" sz="3000" dirty="0"/>
          </a:p>
          <a:p>
            <a:pPr marL="519113">
              <a:spcAft>
                <a:spcPts val="1200"/>
              </a:spcAft>
            </a:pPr>
            <a:r>
              <a:rPr lang="es-ES_tradnl" sz="3000" dirty="0"/>
              <a:t>Se centran en los derechos humanos y los derechos de los refugiados y los desplazados internos</a:t>
            </a:r>
            <a:endParaRPr lang="en-US" sz="30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427038"/>
            <a:ext cx="927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algn="r"/>
            <a:r>
              <a:rPr lang="en-US" altLang="en-US" sz="4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 Gothic" charset="0"/>
                <a:ea typeface="MS PGothic" charset="0"/>
                <a:cs typeface="MS PGothic" charset="0"/>
              </a:rPr>
              <a:t>Regímenes</a:t>
            </a:r>
            <a:r>
              <a:rPr lang="en-US" altLang="en-US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charset="0"/>
                <a:ea typeface="MS PGothic" charset="0"/>
                <a:cs typeface="MS PGothic" charset="0"/>
              </a:rPr>
              <a:t> </a:t>
            </a:r>
            <a:r>
              <a:rPr lang="en-US" altLang="en-US" sz="4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 Gothic" charset="0"/>
                <a:ea typeface="MS PGothic" charset="0"/>
                <a:cs typeface="MS PGothic" charset="0"/>
              </a:rPr>
              <a:t>jurídicos</a:t>
            </a:r>
            <a:r>
              <a:rPr lang="en-US" altLang="en-US" sz="48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charset="0"/>
                <a:ea typeface="MS PGothic" charset="0"/>
                <a:cs typeface="MS PGothic" charset="0"/>
              </a:rPr>
              <a:t> </a:t>
            </a:r>
            <a:r>
              <a:rPr lang="en-US" altLang="en-US" sz="4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 Gothic" charset="0"/>
                <a:ea typeface="MS PGothic" charset="0"/>
                <a:cs typeface="MS PGothic" charset="0"/>
              </a:rPr>
              <a:t>regionales</a:t>
            </a:r>
            <a:endParaRPr lang="en-US" altLang="en-US" sz="48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668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832850" cy="4038600"/>
          </a:xfrm>
        </p:spPr>
        <p:txBody>
          <a:bodyPr>
            <a:normAutofit lnSpcReduction="10000"/>
          </a:bodyPr>
          <a:lstStyle/>
          <a:p>
            <a:r>
              <a:rPr lang="es-ES" altLang="en-US" sz="4000" b="1" dirty="0">
                <a:solidFill>
                  <a:srgbClr val="C00000"/>
                </a:solidFill>
              </a:rPr>
              <a:t>Derecho internacional de los derechos humanos</a:t>
            </a:r>
            <a:endParaRPr lang="en-US" altLang="en-US" sz="4000" b="1" dirty="0">
              <a:solidFill>
                <a:srgbClr val="C00000"/>
              </a:solidFill>
            </a:endParaRPr>
          </a:p>
          <a:p>
            <a:r>
              <a:rPr lang="en-US" altLang="en-US" sz="4000" dirty="0"/>
              <a:t>Derecho </a:t>
            </a:r>
            <a:r>
              <a:rPr lang="en-US" altLang="en-US" sz="4000" dirty="0" err="1"/>
              <a:t>internacional</a:t>
            </a:r>
            <a:r>
              <a:rPr lang="en-US" altLang="en-US" sz="4000" dirty="0"/>
              <a:t> </a:t>
            </a:r>
            <a:r>
              <a:rPr lang="en-US" altLang="en-US" sz="4000" dirty="0" err="1"/>
              <a:t>humanitario</a:t>
            </a:r>
            <a:endParaRPr lang="en-US" altLang="en-US" sz="4000" dirty="0"/>
          </a:p>
          <a:p>
            <a:r>
              <a:rPr lang="es-ES" altLang="en-US" sz="4000" dirty="0"/>
              <a:t>Derecho internacional de los refugiados</a:t>
            </a:r>
            <a:endParaRPr lang="en-US" altLang="en-US" sz="4000" dirty="0"/>
          </a:p>
          <a:p>
            <a:r>
              <a:rPr lang="en-US" altLang="en-US" sz="4000" dirty="0"/>
              <a:t>Derecho penal </a:t>
            </a:r>
            <a:r>
              <a:rPr lang="en-US" altLang="en-US" sz="4000" dirty="0" err="1"/>
              <a:t>internacional</a:t>
            </a:r>
            <a:endParaRPr lang="en-US" altLang="en-US" sz="4000" dirty="0"/>
          </a:p>
          <a:p>
            <a:r>
              <a:rPr lang="en-US" altLang="en-US" sz="4000" dirty="0" err="1"/>
              <a:t>Regímenes</a:t>
            </a:r>
            <a:r>
              <a:rPr lang="en-US" altLang="en-US" sz="4000" dirty="0"/>
              <a:t> </a:t>
            </a:r>
            <a:r>
              <a:rPr lang="en-US" altLang="en-US" sz="4000" dirty="0" err="1"/>
              <a:t>jurídicos</a:t>
            </a:r>
            <a:r>
              <a:rPr lang="en-US" altLang="en-US" sz="4000" dirty="0"/>
              <a:t> </a:t>
            </a:r>
            <a:r>
              <a:rPr lang="en-US" altLang="en-US" sz="4000" dirty="0" err="1"/>
              <a:t>regionales</a:t>
            </a:r>
            <a:endParaRPr lang="en-US" altLang="en-US" sz="40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 rtlCol="0">
            <a:noAutofit/>
          </a:bodyPr>
          <a:lstStyle/>
          <a:p>
            <a:pPr algn="r"/>
            <a:r>
              <a:rPr lang="en-US" altLang="en-US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Derecho </a:t>
            </a:r>
            <a:r>
              <a:rPr lang="en-US" altLang="en-US" dirty="0" err="1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internacional</a:t>
            </a:r>
            <a:endParaRPr lang="en-US" altLang="en-US" dirty="0">
              <a:solidFill>
                <a:srgbClr val="558ED5"/>
              </a:solidFill>
              <a:latin typeface="Century Gothic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970453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r"/>
            <a:r>
              <a:rPr lang="en-US" altLang="en-US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¿</a:t>
            </a:r>
            <a:r>
              <a:rPr lang="en-US" altLang="en-US" dirty="0" err="1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Preguntas</a:t>
            </a:r>
            <a:r>
              <a:rPr lang="en-US" altLang="en-US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33010275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r">
              <a:defRPr/>
            </a:pPr>
            <a:r>
              <a:rPr lang="en-GB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 Gothic" charset="0"/>
                <a:ea typeface="MS PGothic" charset="0"/>
                <a:cs typeface="MS PGothic" charset="0"/>
              </a:rPr>
              <a:t>Sinopsis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ea typeface="MS PGothic" charset="0"/>
              <a:cs typeface="MS PGothic" charset="0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057400"/>
            <a:ext cx="8305800" cy="44196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4000" dirty="0">
                <a:latin typeface="Calibri" panose="020F0502020204030204" pitchFamily="34" charset="0"/>
                <a:cs typeface="Century Gothic"/>
              </a:rPr>
              <a:t>Derecho </a:t>
            </a:r>
            <a:r>
              <a:rPr lang="en-US" sz="4000" dirty="0" err="1">
                <a:latin typeface="Calibri" panose="020F0502020204030204" pitchFamily="34" charset="0"/>
                <a:cs typeface="Century Gothic"/>
              </a:rPr>
              <a:t>internacional</a:t>
            </a:r>
            <a:endParaRPr lang="en-US" sz="4000" dirty="0">
              <a:latin typeface="Calibri" panose="020F0502020204030204" pitchFamily="34" charset="0"/>
              <a:cs typeface="Century Gothic"/>
            </a:endParaRPr>
          </a:p>
          <a:p>
            <a:pPr>
              <a:spcAft>
                <a:spcPts val="1800"/>
              </a:spcAft>
            </a:pPr>
            <a:r>
              <a:rPr lang="es-ES_tradnl" sz="4000" dirty="0"/>
              <a:t>Marco jurídico y de políticas de las Naciones Unidas</a:t>
            </a:r>
            <a:endParaRPr lang="en-US" sz="4000" dirty="0">
              <a:latin typeface="Calibri" panose="020F0502020204030204" pitchFamily="34" charset="0"/>
              <a:cs typeface="Century Gothic"/>
            </a:endParaRPr>
          </a:p>
          <a:p>
            <a:pPr>
              <a:spcAft>
                <a:spcPts val="1800"/>
              </a:spcAft>
            </a:pPr>
            <a:r>
              <a:rPr lang="es-ES_tradnl" sz="4000" dirty="0"/>
              <a:t>Marco jurídico específico de la misión</a:t>
            </a:r>
            <a:endParaRPr lang="en-US" sz="4000" dirty="0">
              <a:latin typeface="Calibri" panose="020F0502020204030204" pitchFamily="34" charset="0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63539419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9112250" cy="4800600"/>
          </a:xfrm>
        </p:spPr>
        <p:txBody>
          <a:bodyPr rtlCol="0">
            <a:noAutofit/>
          </a:bodyPr>
          <a:lstStyle/>
          <a:p>
            <a:pPr algn="r">
              <a:defRPr/>
            </a:pPr>
            <a:r>
              <a:rPr lang="es-ES" sz="76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charset="0"/>
                <a:ea typeface="MS PGothic" charset="0"/>
                <a:cs typeface="MS PGothic" charset="0"/>
              </a:rPr>
              <a:t>Marco jurídico y de políticas de las Naciones Unidas</a:t>
            </a:r>
            <a:endParaRPr lang="en-GB" sz="7600" dirty="0">
              <a:solidFill>
                <a:schemeClr val="tx2">
                  <a:lumMod val="60000"/>
                  <a:lumOff val="40000"/>
                </a:schemeClr>
              </a:solidFill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677769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44108"/>
            <a:ext cx="8915400" cy="4939254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s-ES_tradnl" dirty="0"/>
              <a:t>Las Naciones Unidas se establecieron </a:t>
            </a:r>
            <a:br>
              <a:rPr lang="es-ES_tradnl" dirty="0"/>
            </a:br>
            <a:r>
              <a:rPr lang="es-ES_tradnl" dirty="0"/>
              <a:t>para “preservar a las generaciones </a:t>
            </a:r>
            <a:br>
              <a:rPr lang="es-ES_tradnl" dirty="0"/>
            </a:br>
            <a:r>
              <a:rPr lang="es-ES_tradnl" dirty="0"/>
              <a:t>venideras del flagelo de la guerra”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s-ES_tradnl" dirty="0"/>
              <a:t>La Carta es el fundamento de toda </a:t>
            </a:r>
            <a:br>
              <a:rPr lang="es-ES_tradnl" dirty="0"/>
            </a:br>
            <a:r>
              <a:rPr lang="es-ES_tradnl" dirty="0"/>
              <a:t>la labor de las Naciones Unidas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s-ES_tradnl" dirty="0"/>
              <a:t>No menciona específicamente la labor de mantenimiento de la paz, pero proporciona </a:t>
            </a:r>
            <a:br>
              <a:rPr lang="es-ES_tradnl" dirty="0"/>
            </a:br>
            <a:r>
              <a:rPr lang="es-ES_tradnl" dirty="0"/>
              <a:t>la base jurídica para el despliegue de misiones </a:t>
            </a:r>
            <a:br>
              <a:rPr lang="es-ES_tradnl" dirty="0"/>
            </a:br>
            <a:r>
              <a:rPr lang="es-ES_tradnl" dirty="0"/>
              <a:t>en los Capítulos VI, VII y VII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 rtlCol="0">
            <a:noAutofit/>
          </a:bodyPr>
          <a:lstStyle/>
          <a:p>
            <a:pPr algn="r"/>
            <a:r>
              <a:rPr lang="es-ES" altLang="en-US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¿Qué es la Carta de las Naciones Unidas?</a:t>
            </a:r>
            <a:endParaRPr lang="en-US" altLang="en-US" dirty="0">
              <a:solidFill>
                <a:srgbClr val="558ED5"/>
              </a:solidFill>
              <a:latin typeface="Century Gothic" charset="0"/>
              <a:ea typeface="MS PGothic" charset="0"/>
              <a:cs typeface="MS PGothic" charset="0"/>
            </a:endParaRPr>
          </a:p>
        </p:txBody>
      </p:sp>
      <p:pic>
        <p:nvPicPr>
          <p:cNvPr id="5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67600" y="1644108"/>
            <a:ext cx="1676400" cy="217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5722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9067800" cy="4419600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1800"/>
              </a:spcAft>
            </a:pPr>
            <a:r>
              <a:rPr lang="es-ES" sz="3000" dirty="0"/>
              <a:t>Igualdad de derechos y libre determinación </a:t>
            </a:r>
            <a:br>
              <a:rPr lang="es-ES" sz="3000" dirty="0"/>
            </a:br>
            <a:r>
              <a:rPr lang="es-ES" sz="3000" dirty="0"/>
              <a:t>de los pueblos</a:t>
            </a:r>
            <a:endParaRPr lang="en-US" sz="3000" dirty="0"/>
          </a:p>
          <a:p>
            <a:pPr>
              <a:spcAft>
                <a:spcPts val="1800"/>
              </a:spcAft>
            </a:pPr>
            <a:r>
              <a:rPr lang="es-ES_tradnl" dirty="0"/>
              <a:t>Prohíbe la amenaza o el uso de la fuerza</a:t>
            </a:r>
            <a:r>
              <a:rPr lang="en-US" sz="3000" dirty="0"/>
              <a:t> </a:t>
            </a:r>
            <a:r>
              <a:rPr lang="en-US" sz="3000" dirty="0">
                <a:sym typeface="Wingdings" panose="05000000000000000000" pitchFamily="2" charset="2"/>
              </a:rPr>
              <a:t> </a:t>
            </a:r>
            <a:r>
              <a:rPr lang="es-ES_tradnl" dirty="0"/>
              <a:t>señala excepciones</a:t>
            </a:r>
            <a:endParaRPr lang="en-US" sz="3000" dirty="0"/>
          </a:p>
          <a:p>
            <a:pPr>
              <a:spcAft>
                <a:spcPts val="1800"/>
              </a:spcAft>
            </a:pPr>
            <a:r>
              <a:rPr lang="es-ES_tradnl" dirty="0"/>
              <a:t>Limita la autoridad de la Organización para intervenir en los asuntos internos de los Estados Miembros</a:t>
            </a:r>
            <a:endParaRPr lang="en-US" sz="3000" dirty="0"/>
          </a:p>
          <a:p>
            <a:pPr>
              <a:spcAft>
                <a:spcPts val="1800"/>
              </a:spcAft>
            </a:pPr>
            <a:r>
              <a:rPr lang="es-ES_tradnl" dirty="0"/>
              <a:t>Confiere al Consejo de Seguridad la responsabilidad primordial de mantener la paz y la seguridad internacionales y obliga a los Estados Miembros a cumplir sus decisiones</a:t>
            </a:r>
            <a:endParaRPr lang="en-US" sz="30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381000"/>
            <a:ext cx="8915400" cy="1143000"/>
          </a:xfrm>
        </p:spPr>
        <p:txBody>
          <a:bodyPr rtlCol="0">
            <a:noAutofit/>
          </a:bodyPr>
          <a:lstStyle/>
          <a:p>
            <a:pPr algn="r"/>
            <a:r>
              <a:rPr lang="es-ES" altLang="en-US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¿Qué dice la Carta de las Naciones Unidas?</a:t>
            </a:r>
            <a:endParaRPr lang="en-US" altLang="en-US" dirty="0">
              <a:solidFill>
                <a:srgbClr val="558ED5"/>
              </a:solidFill>
              <a:latin typeface="Century Gothic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7718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381000"/>
            <a:ext cx="8915400" cy="1143000"/>
          </a:xfrm>
        </p:spPr>
        <p:txBody>
          <a:bodyPr rtlCol="0">
            <a:noAutofit/>
          </a:bodyPr>
          <a:lstStyle/>
          <a:p>
            <a:pPr algn="r"/>
            <a:r>
              <a:rPr lang="en-US" dirty="0" err="1">
                <a:ea typeface="ＭＳ Ｐゴシック" charset="0"/>
              </a:rPr>
              <a:t>Convención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sobre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Prerrogativas</a:t>
            </a:r>
            <a:r>
              <a:rPr lang="en-US" dirty="0">
                <a:ea typeface="ＭＳ Ｐゴシック" charset="0"/>
              </a:rPr>
              <a:t> e </a:t>
            </a:r>
            <a:r>
              <a:rPr lang="en-US" dirty="0" err="1">
                <a:ea typeface="ＭＳ Ｐゴシック" charset="0"/>
              </a:rPr>
              <a:t>Inmunidades</a:t>
            </a:r>
            <a:endParaRPr lang="en-US" altLang="en-US" dirty="0">
              <a:solidFill>
                <a:srgbClr val="558ED5"/>
              </a:solidFill>
              <a:latin typeface="Century Gothic" charset="0"/>
              <a:ea typeface="MS PGothic" charset="0"/>
              <a:cs typeface="MS PGothic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057400"/>
            <a:ext cx="9067800" cy="4419600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796925" indent="-457200">
              <a:spcAft>
                <a:spcPts val="1800"/>
              </a:spcAft>
            </a:pPr>
            <a:r>
              <a:rPr lang="es-ES" dirty="0">
                <a:ea typeface="ＭＳ Ｐゴシック" charset="0"/>
              </a:rPr>
              <a:t>Otorga a las Naciones Unidas personalidad jurídica en los Estados Miembros</a:t>
            </a:r>
            <a:endParaRPr lang="en-US" dirty="0">
              <a:ea typeface="ＭＳ Ｐゴシック" charset="0"/>
            </a:endParaRPr>
          </a:p>
          <a:p>
            <a:pPr marL="796925" indent="-457200">
              <a:spcAft>
                <a:spcPts val="1800"/>
              </a:spcAft>
            </a:pPr>
            <a:r>
              <a:rPr lang="es-ES_tradnl" dirty="0"/>
              <a:t>Proporciona inmunidad a las Naciones Unidas frente a cualquier forma de proceso judicial</a:t>
            </a:r>
            <a:endParaRPr lang="en-US" dirty="0">
              <a:ea typeface="ＭＳ Ｐゴシック" charset="0"/>
            </a:endParaRPr>
          </a:p>
          <a:p>
            <a:pPr marL="796925" indent="-457200">
              <a:spcAft>
                <a:spcPts val="1200"/>
              </a:spcAft>
            </a:pPr>
            <a:r>
              <a:rPr lang="es-ES_tradnl" dirty="0"/>
              <a:t>El Secretario General puede y debe renunciar a ella cuando lo requiera el interés de la Organización</a:t>
            </a:r>
            <a:endParaRPr lang="en-US" dirty="0">
              <a:ea typeface="ＭＳ Ｐゴシック" charset="0"/>
            </a:endParaRPr>
          </a:p>
          <a:p>
            <a:pPr marL="1371600" indent="-457200">
              <a:spcAft>
                <a:spcPts val="600"/>
              </a:spcAft>
              <a:buNone/>
            </a:pPr>
            <a:r>
              <a:rPr lang="en-US" sz="3000" dirty="0">
                <a:ea typeface="ＭＳ Ｐゴシック" charset="0"/>
                <a:sym typeface="Wingdings" panose="05000000000000000000" pitchFamily="2" charset="2"/>
              </a:rPr>
              <a:t></a:t>
            </a:r>
            <a:r>
              <a:rPr lang="en-US" sz="3000" dirty="0">
                <a:ea typeface="ＭＳ Ｐゴシック" charset="0"/>
              </a:rPr>
              <a:t> </a:t>
            </a:r>
            <a:r>
              <a:rPr lang="es-ES_tradnl" dirty="0"/>
              <a:t>Las prerrogativas e inmunidades no eximen </a:t>
            </a:r>
            <a:br>
              <a:rPr lang="es-ES_tradnl" dirty="0"/>
            </a:br>
            <a:r>
              <a:rPr lang="es-ES_tradnl" dirty="0"/>
              <a:t>de la responsabilidad individual del personal </a:t>
            </a:r>
            <a:br>
              <a:rPr lang="es-ES_tradnl" dirty="0"/>
            </a:br>
            <a:r>
              <a:rPr lang="es-ES_tradnl" dirty="0"/>
              <a:t>de mantenimiento de la paz</a:t>
            </a:r>
            <a:endParaRPr lang="en-US" sz="3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042564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9029700" cy="1143000"/>
          </a:xfrm>
        </p:spPr>
        <p:txBody>
          <a:bodyPr rtlCol="0">
            <a:noAutofit/>
          </a:bodyPr>
          <a:lstStyle/>
          <a:p>
            <a:pPr marL="0" indent="0" algn="r">
              <a:spcAft>
                <a:spcPts val="1200"/>
              </a:spcAft>
            </a:pPr>
            <a:r>
              <a:rPr lang="es-ES" dirty="0">
                <a:ea typeface="ＭＳ Ｐゴシック" charset="0"/>
              </a:rPr>
              <a:t>Acuerdo con el Estado receptor</a:t>
            </a:r>
            <a:endParaRPr lang="en-US" dirty="0">
              <a:ea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5300" y="1828800"/>
            <a:ext cx="9029700" cy="4800600"/>
          </a:xfrm>
        </p:spPr>
        <p:txBody>
          <a:bodyPr vert="horz" lIns="91440" tIns="45720" rIns="91440" bIns="45720" rtlCol="0">
            <a:noAutofit/>
          </a:bodyPr>
          <a:lstStyle/>
          <a:p>
            <a:pPr marL="350837" lvl="1" indent="0">
              <a:spcAft>
                <a:spcPts val="1800"/>
              </a:spcAft>
              <a:buNone/>
            </a:pPr>
            <a:r>
              <a:rPr lang="es-ES_tradnl" dirty="0"/>
              <a:t>El ASEF o ASEM es un acuerdo jurídico específico entre </a:t>
            </a:r>
            <a:br>
              <a:rPr lang="es-ES_tradnl" dirty="0"/>
            </a:br>
            <a:r>
              <a:rPr lang="es-ES_tradnl" dirty="0"/>
              <a:t>las Naciones Unidas y el Gobierno receptor</a:t>
            </a:r>
            <a:endParaRPr lang="en-US" sz="3200" dirty="0">
              <a:ea typeface="ＭＳ Ｐゴシック" charset="0"/>
            </a:endParaRPr>
          </a:p>
          <a:p>
            <a:pPr marL="1265238" lvl="2" indent="-457200" defTabSz="1031875">
              <a:spcAft>
                <a:spcPts val="1800"/>
              </a:spcAft>
            </a:pPr>
            <a:r>
              <a:rPr lang="es-ES_tradnl" sz="2600" dirty="0"/>
              <a:t>Regula las prerrogativas e inmunidades de la misión </a:t>
            </a:r>
            <a:br>
              <a:rPr lang="es-ES_tradnl" sz="2600" dirty="0"/>
            </a:br>
            <a:r>
              <a:rPr lang="es-ES_tradnl" sz="2600" dirty="0"/>
              <a:t>de las Naciones Unidas y de su personal (inmunidad funcional)</a:t>
            </a:r>
            <a:endParaRPr lang="en-US" sz="2600" dirty="0">
              <a:ea typeface="ＭＳ Ｐゴシック" charset="0"/>
            </a:endParaRPr>
          </a:p>
          <a:p>
            <a:pPr marL="1265238" lvl="2" indent="-457200" defTabSz="1031875">
              <a:spcAft>
                <a:spcPts val="1800"/>
              </a:spcAft>
            </a:pPr>
            <a:r>
              <a:rPr lang="es-ES_tradnl" sz="2600" dirty="0"/>
              <a:t>Regula la aplicación de las leyes del Estado receptor</a:t>
            </a:r>
            <a:endParaRPr lang="en-US" sz="2600" dirty="0">
              <a:ea typeface="ＭＳ Ｐゴシック" charset="0"/>
            </a:endParaRPr>
          </a:p>
          <a:p>
            <a:pPr marL="1265238" lvl="2" indent="-457200" defTabSz="1031875">
              <a:spcAft>
                <a:spcPts val="1800"/>
              </a:spcAft>
            </a:pPr>
            <a:r>
              <a:rPr lang="es-ES_tradnl" sz="2600" dirty="0"/>
              <a:t>Otras disposiciones fundamentales suelen ser las exenciones de las leyes aduaneras o de impuestos especiales y de los requisitos de visado</a:t>
            </a:r>
            <a:endParaRPr lang="en-US" sz="26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777599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410700" cy="1143000"/>
          </a:xfrm>
        </p:spPr>
        <p:txBody>
          <a:bodyPr rtlCol="0">
            <a:noAutofit/>
          </a:bodyPr>
          <a:lstStyle/>
          <a:p>
            <a:pPr algn="r"/>
            <a:r>
              <a:rPr lang="es-ES" dirty="0">
                <a:ea typeface="ＭＳ Ｐゴシック" charset="0"/>
              </a:rPr>
              <a:t>Acuerdo con el Estado de origen</a:t>
            </a:r>
            <a:endParaRPr lang="en-US" altLang="en-US" dirty="0">
              <a:solidFill>
                <a:srgbClr val="558ED5"/>
              </a:solidFill>
              <a:latin typeface="Century Gothic" charset="0"/>
              <a:ea typeface="MS PGothic" charset="0"/>
              <a:cs typeface="MS PGothic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828800"/>
            <a:ext cx="8915400" cy="487680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630238" lvl="1" indent="-460375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_tradnl" dirty="0"/>
              <a:t>Memorando de entendimiento con el país que aporta contingentes o fuerzas de policía</a:t>
            </a:r>
            <a:endParaRPr lang="en-US" sz="3200" dirty="0">
              <a:ea typeface="ＭＳ Ｐゴシック" charset="0"/>
            </a:endParaRPr>
          </a:p>
          <a:p>
            <a:pPr marL="1082675" lvl="2" indent="-342900">
              <a:lnSpc>
                <a:spcPct val="110000"/>
              </a:lnSpc>
              <a:spcBef>
                <a:spcPts val="2000"/>
              </a:spcBef>
              <a:buFontTx/>
              <a:buChar char="-"/>
              <a:tabLst>
                <a:tab pos="1084263" algn="l"/>
              </a:tabLst>
            </a:pPr>
            <a:r>
              <a:rPr lang="es-ES_tradnl" dirty="0"/>
              <a:t>Acuerdo jurídico entre las Naciones Unidas y los países </a:t>
            </a:r>
            <a:br>
              <a:rPr lang="es-ES_tradnl" dirty="0"/>
            </a:br>
            <a:r>
              <a:rPr lang="es-ES_tradnl" dirty="0"/>
              <a:t>que aportan contingentes o fuerzas de policía</a:t>
            </a:r>
            <a:endParaRPr lang="en-US" sz="2600" dirty="0">
              <a:latin typeface="Calibri" charset="0"/>
              <a:ea typeface="ＭＳ Ｐゴシック" charset="0"/>
            </a:endParaRPr>
          </a:p>
          <a:p>
            <a:pPr marL="1082675" lvl="2" indent="-342900">
              <a:lnSpc>
                <a:spcPct val="110000"/>
              </a:lnSpc>
              <a:spcBef>
                <a:spcPts val="600"/>
              </a:spcBef>
              <a:buFontTx/>
              <a:buChar char="-"/>
              <a:tabLst>
                <a:tab pos="1084263" algn="l"/>
              </a:tabLst>
            </a:pPr>
            <a:r>
              <a:rPr lang="es-ES_tradnl" dirty="0"/>
              <a:t>Regula las cuestiones financieras y administrativas</a:t>
            </a:r>
            <a:endParaRPr lang="en-US" sz="2600" dirty="0">
              <a:latin typeface="Calibri" charset="0"/>
              <a:ea typeface="ＭＳ Ｐゴシック" charset="0"/>
            </a:endParaRPr>
          </a:p>
          <a:p>
            <a:pPr marL="1082675" lvl="2" indent="-342900">
              <a:lnSpc>
                <a:spcPct val="110000"/>
              </a:lnSpc>
              <a:spcBef>
                <a:spcPts val="600"/>
              </a:spcBef>
              <a:buFontTx/>
              <a:buChar char="-"/>
              <a:tabLst>
                <a:tab pos="1084263" algn="l"/>
              </a:tabLst>
            </a:pPr>
            <a:r>
              <a:rPr lang="es-ES_tradnl" dirty="0"/>
              <a:t>Base jurídica para la transferencia de mando y control</a:t>
            </a:r>
            <a:endParaRPr lang="en-US" sz="2600" dirty="0">
              <a:latin typeface="Calibri" charset="0"/>
              <a:ea typeface="ＭＳ Ｐゴシック" charset="0"/>
            </a:endParaRPr>
          </a:p>
          <a:p>
            <a:pPr marL="1082675" lvl="2" indent="-342900"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  <a:buFontTx/>
              <a:buChar char="-"/>
              <a:tabLst>
                <a:tab pos="1084263" algn="l"/>
              </a:tabLst>
            </a:pPr>
            <a:r>
              <a:rPr lang="es-ES_tradnl" dirty="0"/>
              <a:t>Código de conducta y obligaciones en materia de explotación y abusos sexuales</a:t>
            </a:r>
            <a:endParaRPr lang="en-US" sz="2600" dirty="0">
              <a:latin typeface="Calibri" charset="0"/>
              <a:ea typeface="ＭＳ Ｐゴシック" charset="0"/>
            </a:endParaRPr>
          </a:p>
          <a:p>
            <a:pPr marL="622300" lvl="2" indent="-452438">
              <a:lnSpc>
                <a:spcPct val="110000"/>
              </a:lnSpc>
              <a:spcBef>
                <a:spcPts val="600"/>
              </a:spcBef>
              <a:tabLst>
                <a:tab pos="1084263" algn="l"/>
              </a:tabLst>
            </a:pPr>
            <a:r>
              <a:rPr lang="es-ES_tradnl" sz="2800" dirty="0"/>
              <a:t>Norma general: El poder disciplinario y la jurisdicción penal sobre el personal militar corresponde al Estado </a:t>
            </a:r>
            <a:br>
              <a:rPr lang="es-ES_tradnl" sz="2800" dirty="0"/>
            </a:br>
            <a:r>
              <a:rPr lang="es-ES_tradnl" sz="2800" dirty="0"/>
              <a:t>de origen</a:t>
            </a:r>
            <a:endParaRPr lang="en-US" sz="2600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007508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 rtlCol="0">
            <a:noAutofit/>
          </a:bodyPr>
          <a:lstStyle/>
          <a:p>
            <a:pPr algn="r"/>
            <a:r>
              <a:rPr lang="en-US" altLang="en-US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Código de </a:t>
            </a:r>
            <a:r>
              <a:rPr lang="en-US" altLang="en-US" dirty="0" err="1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conducta</a:t>
            </a:r>
            <a:endParaRPr lang="en-US" altLang="en-US" dirty="0">
              <a:solidFill>
                <a:srgbClr val="558ED5"/>
              </a:solidFill>
              <a:latin typeface="Century Gothic" charset="0"/>
              <a:ea typeface="MS PGothic" charset="0"/>
              <a:cs typeface="MS PGothic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5300" y="1600200"/>
            <a:ext cx="5524500" cy="5105400"/>
          </a:xfrm>
        </p:spPr>
        <p:txBody>
          <a:bodyPr>
            <a:noAutofit/>
          </a:bodyPr>
          <a:lstStyle/>
          <a:p>
            <a:r>
              <a:rPr lang="es-ES_tradnl" sz="2800" dirty="0"/>
              <a:t>Normas fundamentales que rigen la conducta del personal de mantenimiento de la paz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s-ES_tradnl" sz="2800" dirty="0"/>
              <a:t>La versión completa forma parte del Memorando de entendimiento con el país que aporta contingentes o fuerzas de policía </a:t>
            </a:r>
            <a:br>
              <a:rPr lang="es-ES_tradnl" sz="2800" dirty="0"/>
            </a:br>
            <a:r>
              <a:rPr lang="es-ES_tradnl" sz="2800" dirty="0"/>
              <a:t>y requiere el reconocimiento </a:t>
            </a:r>
            <a:br>
              <a:rPr lang="es-ES_tradnl" sz="2800" dirty="0"/>
            </a:br>
            <a:r>
              <a:rPr lang="es-ES_tradnl" sz="2800" dirty="0"/>
              <a:t>del Estado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s-ES_tradnl" sz="2800" dirty="0"/>
              <a:t>Versión abreviada de diez normas, disponible como tarjeta de bolsillo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 descr="DA2_1029666.jp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48" y="1828800"/>
            <a:ext cx="316805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27134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9154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charset="0"/>
                <a:ea typeface="MS PGothic" charset="0"/>
                <a:cs typeface="MS PGothic" charset="0"/>
              </a:rPr>
              <a:t>Políticas del DOMP y el DAAT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Century Gothic" charset="0"/>
              <a:ea typeface="MS PGothic" charset="0"/>
              <a:cs typeface="MS P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325880"/>
            <a:ext cx="8953500" cy="5257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s-ES_tradnl" sz="3400" dirty="0"/>
              <a:t>El cumplimiento de las políticas del DOMP </a:t>
            </a:r>
            <a:br>
              <a:rPr lang="es-ES_tradnl" sz="3400" dirty="0"/>
            </a:br>
            <a:r>
              <a:rPr lang="es-ES_tradnl" sz="3400" dirty="0"/>
              <a:t>y el DAAT es obligatorio para todo el personal </a:t>
            </a:r>
            <a:br>
              <a:rPr lang="es-ES_tradnl" sz="3400" dirty="0"/>
            </a:br>
            <a:r>
              <a:rPr lang="es-ES_tradnl" sz="3400" dirty="0"/>
              <a:t>de mantenimiento de la paz</a:t>
            </a:r>
            <a:endParaRPr lang="en-US" sz="3400" dirty="0"/>
          </a:p>
          <a:p>
            <a:pPr>
              <a:lnSpc>
                <a:spcPct val="120000"/>
              </a:lnSpc>
            </a:pPr>
            <a:r>
              <a:rPr lang="es-ES_tradnl" sz="3400" dirty="0"/>
              <a:t>Estas son algunas de las políticas importantes:</a:t>
            </a:r>
            <a:endParaRPr lang="en-US" sz="3400" dirty="0"/>
          </a:p>
          <a:p>
            <a:pPr marL="800100">
              <a:lnSpc>
                <a:spcPct val="120000"/>
              </a:lnSpc>
              <a:buFontTx/>
              <a:buChar char="-"/>
            </a:pPr>
            <a:r>
              <a:rPr lang="es-ES_tradnl" sz="2800" dirty="0"/>
              <a:t>Los derechos humanos en las operaciones de paz y misiones políticas de las Naciones Unidas (2011) </a:t>
            </a:r>
            <a:r>
              <a:rPr lang="en-US" sz="2800" dirty="0"/>
              <a:t> </a:t>
            </a:r>
          </a:p>
          <a:p>
            <a:pPr marL="800100">
              <a:lnSpc>
                <a:spcPct val="120000"/>
              </a:lnSpc>
              <a:buFontTx/>
              <a:buChar char="-"/>
            </a:pPr>
            <a:r>
              <a:rPr lang="es-ES_tradnl" sz="2800" dirty="0"/>
              <a:t>La protección de los civiles en las operaciones de paz de las Naciones Unidas (2015)</a:t>
            </a:r>
            <a:endParaRPr lang="en-US" sz="2800" dirty="0"/>
          </a:p>
          <a:p>
            <a:pPr marL="800100">
              <a:lnSpc>
                <a:spcPct val="120000"/>
              </a:lnSpc>
              <a:buFontTx/>
              <a:buChar char="-"/>
            </a:pPr>
            <a:r>
              <a:rPr lang="es-ES_tradnl" sz="2800" dirty="0"/>
              <a:t>La protección infantil en las operaciones de paz de las Naciones Unidas (2017)</a:t>
            </a:r>
            <a:endParaRPr lang="en-US" sz="2800" dirty="0"/>
          </a:p>
          <a:p>
            <a:pPr marL="800100">
              <a:lnSpc>
                <a:spcPct val="120000"/>
              </a:lnSpc>
              <a:buFontTx/>
              <a:buChar char="-"/>
            </a:pPr>
            <a:r>
              <a:rPr lang="es-ES_tradnl" sz="2800" dirty="0"/>
              <a:t>Uso de la fuerza por parte de los componentes militares (2017)</a:t>
            </a:r>
            <a:endParaRPr lang="en-US" sz="2800" dirty="0"/>
          </a:p>
          <a:p>
            <a:pPr marL="800100">
              <a:lnSpc>
                <a:spcPct val="120000"/>
              </a:lnSpc>
              <a:buFontTx/>
              <a:buChar char="-"/>
            </a:pPr>
            <a:r>
              <a:rPr lang="es-ES_tradnl" sz="2800" dirty="0"/>
              <a:t>Prevención de la VSRC y respuesta a ella (2017)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7269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1835150"/>
          </a:xfrm>
        </p:spPr>
        <p:txBody>
          <a:bodyPr rtlCol="0">
            <a:noAutofit/>
          </a:bodyPr>
          <a:lstStyle/>
          <a:p>
            <a:pPr algn="r"/>
            <a:r>
              <a:rPr lang="es-ES" altLang="en-US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¿Qué es el derecho internacional de los derechos humanos?</a:t>
            </a:r>
            <a:endParaRPr lang="en-US" altLang="en-US" dirty="0">
              <a:solidFill>
                <a:srgbClr val="558ED5"/>
              </a:solidFill>
              <a:latin typeface="Century Gothic" charset="0"/>
              <a:ea typeface="MS PGothic" charset="0"/>
              <a:cs typeface="MS PGothic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362200"/>
            <a:ext cx="8991600" cy="42672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s-ES" sz="3000" dirty="0"/>
              <a:t>Está diseñado para proteger los derechos inherentes </a:t>
            </a:r>
            <a:br>
              <a:rPr lang="es-ES" sz="3000" dirty="0"/>
            </a:br>
            <a:r>
              <a:rPr lang="es-ES" sz="3000" dirty="0"/>
              <a:t>a todos los seres humanos</a:t>
            </a:r>
            <a:endParaRPr lang="en-US" sz="3000" dirty="0"/>
          </a:p>
          <a:p>
            <a:pPr>
              <a:spcAft>
                <a:spcPts val="1200"/>
              </a:spcAft>
            </a:pPr>
            <a:r>
              <a:rPr lang="es-ES" sz="3000" dirty="0">
                <a:latin typeface="Calibri" charset="0"/>
                <a:ea typeface="ＭＳ Ｐゴシック" charset="0"/>
              </a:rPr>
              <a:t>Obliga a respetar, proteger y hacer efectivos esos derechos</a:t>
            </a:r>
            <a:endParaRPr lang="en-US" sz="3000" dirty="0">
              <a:latin typeface="Calibri" charset="0"/>
              <a:ea typeface="ＭＳ Ｐゴシック" charset="0"/>
            </a:endParaRPr>
          </a:p>
          <a:p>
            <a:pPr>
              <a:spcAft>
                <a:spcPts val="1200"/>
              </a:spcAft>
            </a:pPr>
            <a:r>
              <a:rPr lang="es-ES" sz="3000" dirty="0">
                <a:latin typeface="Calibri" charset="0"/>
                <a:ea typeface="ＭＳ Ｐゴシック" charset="0"/>
              </a:rPr>
              <a:t>Los derechos humanos son universales y no pueden suprimirse</a:t>
            </a:r>
            <a:endParaRPr lang="en-US" sz="3000" dirty="0">
              <a:latin typeface="Calibri" charset="0"/>
              <a:ea typeface="ＭＳ Ｐゴシック" charset="0"/>
            </a:endParaRPr>
          </a:p>
          <a:p>
            <a:r>
              <a:rPr lang="es-ES" sz="3000" dirty="0">
                <a:latin typeface="Calibri" charset="0"/>
                <a:ea typeface="ＭＳ Ｐゴシック" charset="0"/>
              </a:rPr>
              <a:t>El derecho internacional </a:t>
            </a:r>
            <a:br>
              <a:rPr lang="es-ES" sz="3000" dirty="0">
                <a:latin typeface="Calibri" charset="0"/>
                <a:ea typeface="ＭＳ Ｐゴシック" charset="0"/>
              </a:rPr>
            </a:br>
            <a:r>
              <a:rPr lang="es-ES" sz="3000" dirty="0">
                <a:latin typeface="Calibri" charset="0"/>
                <a:ea typeface="ＭＳ Ｐゴシック" charset="0"/>
              </a:rPr>
              <a:t>de los derechos humanos</a:t>
            </a:r>
            <a:endParaRPr lang="en-US" sz="3000" dirty="0">
              <a:latin typeface="Calibri" charset="0"/>
              <a:ea typeface="ＭＳ Ｐゴシック" charset="0"/>
            </a:endParaRPr>
          </a:p>
          <a:p>
            <a:pPr marL="747713">
              <a:buFontTx/>
              <a:buChar char="-"/>
            </a:pPr>
            <a:r>
              <a:rPr lang="es-ES" sz="2600" dirty="0">
                <a:latin typeface="Calibri" charset="0"/>
                <a:ea typeface="ＭＳ Ｐゴシック" charset="0"/>
              </a:rPr>
              <a:t>se aplica en tiempos de paz </a:t>
            </a:r>
            <a:br>
              <a:rPr lang="es-ES" sz="2600" dirty="0">
                <a:latin typeface="Calibri" charset="0"/>
                <a:ea typeface="ＭＳ Ｐゴシック" charset="0"/>
              </a:rPr>
            </a:br>
            <a:r>
              <a:rPr lang="es-ES" sz="2600" dirty="0">
                <a:latin typeface="Calibri" charset="0"/>
                <a:ea typeface="ＭＳ Ｐゴシック" charset="0"/>
              </a:rPr>
              <a:t>y de guerra</a:t>
            </a:r>
            <a:endParaRPr lang="en-US" sz="2600" dirty="0">
              <a:latin typeface="Calibri" charset="0"/>
              <a:ea typeface="ＭＳ Ｐゴシック" charset="0"/>
            </a:endParaRPr>
          </a:p>
          <a:p>
            <a:pPr marL="747713">
              <a:buFontTx/>
              <a:buChar char="-"/>
            </a:pPr>
            <a:r>
              <a:rPr lang="en-US" sz="2600" dirty="0" err="1">
                <a:latin typeface="Calibri" charset="0"/>
                <a:ea typeface="ＭＳ Ｐゴシック" charset="0"/>
              </a:rPr>
              <a:t>principalmente</a:t>
            </a:r>
            <a:r>
              <a:rPr lang="en-US" sz="2600" dirty="0">
                <a:latin typeface="Calibri" charset="0"/>
                <a:ea typeface="ＭＳ Ｐゴシック" charset="0"/>
              </a:rPr>
              <a:t> a los </a:t>
            </a:r>
            <a:r>
              <a:rPr lang="en-US" sz="2600" dirty="0" err="1">
                <a:latin typeface="Calibri" charset="0"/>
                <a:ea typeface="ＭＳ Ｐゴシック" charset="0"/>
              </a:rPr>
              <a:t>Gobiernos</a:t>
            </a:r>
            <a:endParaRPr lang="en-US" sz="2600" dirty="0">
              <a:latin typeface="Calibri" charset="0"/>
              <a:ea typeface="ＭＳ Ｐゴシック" charset="0"/>
            </a:endParaRPr>
          </a:p>
        </p:txBody>
      </p:sp>
      <p:pic>
        <p:nvPicPr>
          <p:cNvPr id="4" name="Picture 3" descr="17855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648200"/>
            <a:ext cx="3366026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408622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err="1"/>
              <a:t>Conclusión</a:t>
            </a:r>
            <a:r>
              <a:rPr lang="en-US" dirty="0"/>
              <a:t> principal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915400" cy="45720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s-ES_tradnl" sz="2600" dirty="0"/>
              <a:t>La Carta de las Naciones Unidas es la base de todas las actividades de la Organización</a:t>
            </a:r>
            <a:endParaRPr lang="en-US" sz="2600" dirty="0">
              <a:ea typeface="ＭＳ Ｐゴシック" charset="0"/>
            </a:endParaRPr>
          </a:p>
          <a:p>
            <a:pPr>
              <a:spcAft>
                <a:spcPts val="1200"/>
              </a:spcAft>
            </a:pPr>
            <a:r>
              <a:rPr lang="es-ES_tradnl" sz="2600" dirty="0"/>
              <a:t>Las prerrogativas e inmunidades de las Naciones Unidas no equivalen a impunidad para el personal de mantenimiento de la paz</a:t>
            </a:r>
            <a:r>
              <a:rPr lang="en-US" sz="2600" dirty="0">
                <a:ea typeface="ＭＳ Ｐゴシック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s-ES_tradnl" sz="2600" dirty="0"/>
              <a:t>El personal de mantenimiento de la paz debe respetar las leyes del Estado receptor y del Estado de origen</a:t>
            </a:r>
            <a:endParaRPr lang="en-US" sz="2600" dirty="0">
              <a:ea typeface="ＭＳ Ｐゴシック" charset="0"/>
            </a:endParaRPr>
          </a:p>
          <a:p>
            <a:pPr marL="347472" lvl="1" indent="-347472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_tradnl" sz="2600" dirty="0"/>
              <a:t>El cumplimiento de las políticas de las Naciones Unidas es obligatorio para todo el personal de mantenimiento de la paz</a:t>
            </a:r>
            <a:endParaRPr lang="en-US" sz="26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61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r"/>
            <a:r>
              <a:rPr lang="en-US" altLang="en-US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¿</a:t>
            </a:r>
            <a:r>
              <a:rPr lang="en-US" altLang="en-US" dirty="0" err="1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Preguntas</a:t>
            </a:r>
            <a:r>
              <a:rPr lang="en-US" altLang="en-US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139268694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r">
              <a:defRPr/>
            </a:pPr>
            <a:r>
              <a:rPr lang="en-GB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 Gothic" charset="0"/>
                <a:ea typeface="MS PGothic" charset="0"/>
                <a:cs typeface="MS PGothic" charset="0"/>
              </a:rPr>
              <a:t>Sinopsis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  <a:ea typeface="MS PGothic" charset="0"/>
              <a:cs typeface="MS PGothic" charset="0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057400"/>
            <a:ext cx="8305800" cy="3657600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s-ES_tradnl" sz="4000" dirty="0"/>
              <a:t>Derecho internacional</a:t>
            </a:r>
            <a:endParaRPr lang="en-US" sz="4000" dirty="0">
              <a:latin typeface="Calibri" panose="020F0502020204030204" pitchFamily="34" charset="0"/>
              <a:cs typeface="Century Gothic"/>
            </a:endParaRPr>
          </a:p>
          <a:p>
            <a:pPr>
              <a:spcAft>
                <a:spcPts val="1800"/>
              </a:spcAft>
            </a:pPr>
            <a:r>
              <a:rPr lang="es-ES_tradnl" sz="4000" dirty="0"/>
              <a:t>Marco jurídico y de políticas </a:t>
            </a:r>
            <a:br>
              <a:rPr lang="es-ES_tradnl" sz="4000" dirty="0"/>
            </a:br>
            <a:r>
              <a:rPr lang="es-ES_tradnl" sz="4000" dirty="0"/>
              <a:t>de las Naciones Unidas</a:t>
            </a:r>
            <a:endParaRPr lang="en-US" sz="4000" dirty="0">
              <a:latin typeface="Calibri" panose="020F0502020204030204" pitchFamily="34" charset="0"/>
              <a:cs typeface="Century Gothic"/>
            </a:endParaRPr>
          </a:p>
          <a:p>
            <a:pPr>
              <a:spcAft>
                <a:spcPts val="1800"/>
              </a:spcAft>
            </a:pPr>
            <a:r>
              <a:rPr lang="es-ES_tradnl" sz="4000" dirty="0"/>
              <a:t>Marco jurídico específico de la misión</a:t>
            </a:r>
            <a:endParaRPr lang="en-US" sz="4000" dirty="0">
              <a:latin typeface="Calibri" panose="020F0502020204030204" pitchFamily="34" charset="0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63539419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9112250" cy="4800600"/>
          </a:xfrm>
        </p:spPr>
        <p:txBody>
          <a:bodyPr rtlCol="0">
            <a:noAutofit/>
          </a:bodyPr>
          <a:lstStyle/>
          <a:p>
            <a:pPr algn="r">
              <a:defRPr/>
            </a:pPr>
            <a:r>
              <a:rPr lang="es-ES" sz="76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charset="0"/>
                <a:ea typeface="MS PGothic" charset="0"/>
                <a:cs typeface="MS PGothic" charset="0"/>
              </a:rPr>
              <a:t>Marco jurídico específico </a:t>
            </a:r>
            <a:br>
              <a:rPr lang="es-ES" sz="76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charset="0"/>
                <a:ea typeface="MS PGothic" charset="0"/>
                <a:cs typeface="MS PGothic" charset="0"/>
              </a:rPr>
            </a:br>
            <a:r>
              <a:rPr lang="es-ES" sz="76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charset="0"/>
                <a:ea typeface="MS PGothic" charset="0"/>
                <a:cs typeface="MS PGothic" charset="0"/>
              </a:rPr>
              <a:t>de la misión</a:t>
            </a:r>
            <a:endParaRPr lang="en-GB" sz="7600" dirty="0">
              <a:solidFill>
                <a:schemeClr val="tx2">
                  <a:lumMod val="60000"/>
                  <a:lumOff val="40000"/>
                </a:schemeClr>
              </a:solidFill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323863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r">
              <a:defRPr/>
            </a:pPr>
            <a:r>
              <a:rPr lang="es-ES" sz="42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charset="0"/>
                <a:ea typeface="MS PGothic" charset="0"/>
                <a:cs typeface="MS PGothic" charset="0"/>
              </a:rPr>
              <a:t>Marco jurídico específico </a:t>
            </a:r>
            <a:br>
              <a:rPr lang="es-ES" sz="42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charset="0"/>
                <a:ea typeface="MS PGothic" charset="0"/>
                <a:cs typeface="MS PGothic" charset="0"/>
              </a:rPr>
            </a:br>
            <a:r>
              <a:rPr lang="es-ES" sz="42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charset="0"/>
                <a:ea typeface="MS PGothic" charset="0"/>
                <a:cs typeface="MS PGothic" charset="0"/>
              </a:rPr>
              <a:t>de la misión</a:t>
            </a:r>
            <a:endParaRPr lang="en-GB" sz="42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MS PGothic" charset="0"/>
              <a:cs typeface="MS PGothic" charset="0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8458200" cy="4876800"/>
          </a:xfrm>
        </p:spPr>
        <p:txBody>
          <a:bodyPr>
            <a:noAutofit/>
          </a:bodyPr>
          <a:lstStyle/>
          <a:p>
            <a:r>
              <a:rPr lang="es-ES_tradnl" dirty="0"/>
              <a:t>Mandato del Consejo de Seguridad</a:t>
            </a:r>
            <a:endParaRPr lang="en-US" altLang="en-US" dirty="0">
              <a:latin typeface="+mj-lt"/>
              <a:cs typeface="Century Gothic"/>
            </a:endParaRPr>
          </a:p>
          <a:p>
            <a:r>
              <a:rPr lang="es-ES_tradnl" dirty="0">
                <a:solidFill>
                  <a:schemeClr val="bg1">
                    <a:lumMod val="75000"/>
                  </a:schemeClr>
                </a:solidFill>
              </a:rPr>
              <a:t>Concepto de la misión 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latin typeface="+mj-lt"/>
                <a:cs typeface="Century Gothic"/>
              </a:rPr>
              <a:t> </a:t>
            </a:r>
          </a:p>
          <a:p>
            <a:r>
              <a:rPr lang="es-ES_tradnl" dirty="0">
                <a:solidFill>
                  <a:schemeClr val="bg1">
                    <a:lumMod val="75000"/>
                  </a:schemeClr>
                </a:solidFill>
              </a:rPr>
              <a:t>Concepto general de las operaciones</a:t>
            </a: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latin typeface="+mj-lt"/>
                <a:cs typeface="Century Gothic"/>
              </a:rPr>
              <a:t> </a:t>
            </a:r>
          </a:p>
          <a:p>
            <a:r>
              <a:rPr lang="es-ES_tradnl" dirty="0"/>
              <a:t>Reglas de enfrentamiento y directrices sobre </a:t>
            </a:r>
            <a:br>
              <a:rPr lang="es-ES_tradnl" dirty="0"/>
            </a:br>
            <a:r>
              <a:rPr lang="es-ES_tradnl" dirty="0"/>
              <a:t>el uso de la fuerza</a:t>
            </a:r>
            <a:endParaRPr lang="en-US" altLang="en-US" dirty="0">
              <a:latin typeface="+mj-lt"/>
              <a:cs typeface="Century Gothic"/>
            </a:endParaRPr>
          </a:p>
          <a:p>
            <a:r>
              <a:rPr lang="es-ES_tradnl" dirty="0">
                <a:solidFill>
                  <a:schemeClr val="bg1">
                    <a:lumMod val="75000"/>
                  </a:schemeClr>
                </a:solidFill>
              </a:rPr>
              <a:t>Acuerdo sobre el estatuto de las fuerzas (ASEF)</a:t>
            </a:r>
            <a:endParaRPr lang="en-US" altLang="en-US" dirty="0">
              <a:solidFill>
                <a:schemeClr val="bg1">
                  <a:lumMod val="75000"/>
                </a:schemeClr>
              </a:solidFill>
              <a:latin typeface="+mj-lt"/>
              <a:cs typeface="Century Gothic"/>
            </a:endParaRPr>
          </a:p>
          <a:p>
            <a:r>
              <a:rPr lang="es-ES_tradnl" dirty="0">
                <a:solidFill>
                  <a:schemeClr val="bg1">
                    <a:lumMod val="75000"/>
                  </a:schemeClr>
                </a:solidFill>
              </a:rPr>
              <a:t>Memorando de entendimiento con el país que aporta contingentes o fuerzas de policía: código de conducta</a:t>
            </a:r>
            <a:endParaRPr lang="en-US" altLang="en-US" sz="3200" dirty="0">
              <a:solidFill>
                <a:schemeClr val="bg1">
                  <a:lumMod val="75000"/>
                </a:schemeClr>
              </a:solidFill>
              <a:latin typeface="+mj-lt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79994208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323470"/>
            <a:ext cx="8915400" cy="1143000"/>
          </a:xfrm>
        </p:spPr>
        <p:txBody>
          <a:bodyPr rtlCol="0">
            <a:noAutofit/>
          </a:bodyPr>
          <a:lstStyle/>
          <a:p>
            <a:pPr algn="r"/>
            <a:r>
              <a:rPr lang="es-ES" altLang="en-US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Mandato del Consejo </a:t>
            </a:r>
            <a:br>
              <a:rPr lang="es-ES" altLang="en-US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</a:br>
            <a:r>
              <a:rPr lang="es-ES" altLang="en-US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de Seguridad</a:t>
            </a:r>
            <a:endParaRPr lang="en-US" altLang="en-US" dirty="0">
              <a:solidFill>
                <a:srgbClr val="558ED5"/>
              </a:solidFill>
              <a:latin typeface="Century Gothic" charset="0"/>
              <a:ea typeface="MS PGothic" charset="0"/>
              <a:cs typeface="MS PGothic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5300" y="1828800"/>
            <a:ext cx="8915400" cy="42672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s-ES_tradnl" dirty="0"/>
              <a:t>Fundamento jurídico más importante </a:t>
            </a:r>
            <a:br>
              <a:rPr lang="es-ES_tradnl" dirty="0"/>
            </a:br>
            <a:r>
              <a:rPr lang="es-ES_tradnl" dirty="0"/>
              <a:t>para el despliegue de cualquier misión</a:t>
            </a:r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s-ES_tradnl" dirty="0"/>
              <a:t>Describe las tareas y </a:t>
            </a:r>
            <a:br>
              <a:rPr lang="es-ES_tradnl" dirty="0"/>
            </a:br>
            <a:r>
              <a:rPr lang="es-ES_tradnl" dirty="0"/>
              <a:t>responsabilidades que el </a:t>
            </a:r>
            <a:br>
              <a:rPr lang="es-ES_tradnl" dirty="0"/>
            </a:br>
            <a:r>
              <a:rPr lang="es-ES_tradnl" dirty="0"/>
              <a:t>Consejo desea que cumpla </a:t>
            </a:r>
            <a:br>
              <a:rPr lang="es-ES_tradnl" dirty="0"/>
            </a:br>
            <a:r>
              <a:rPr lang="es-ES_tradnl" dirty="0"/>
              <a:t>la misión</a:t>
            </a:r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s-ES_tradnl" dirty="0"/>
              <a:t>Abarca a los efectivos </a:t>
            </a:r>
            <a:br>
              <a:rPr lang="es-ES_tradnl" dirty="0"/>
            </a:br>
            <a:r>
              <a:rPr lang="es-ES_tradnl" dirty="0"/>
              <a:t>uniformados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pic>
        <p:nvPicPr>
          <p:cNvPr id="2050" name="Picture 2" descr="https://img-unoau.unmissions.org/sites/default/files/styles/1_column/public/promobox/73450-004-ba5bb2f3.jpg?itok=EXxoN95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352800"/>
            <a:ext cx="3276600" cy="234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993929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 rtlCol="0">
            <a:noAutofit/>
          </a:bodyPr>
          <a:lstStyle/>
          <a:p>
            <a:pPr algn="r"/>
            <a:r>
              <a:rPr lang="es-ES" altLang="en-US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Lenguaje del mandato sobre protección de los civiles</a:t>
            </a:r>
            <a:endParaRPr lang="en-US" altLang="en-US" dirty="0">
              <a:solidFill>
                <a:srgbClr val="558ED5"/>
              </a:solidFill>
              <a:latin typeface="Century Gothic" charset="0"/>
              <a:ea typeface="MS PGothic" charset="0"/>
              <a:cs typeface="MS PGothic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5105400"/>
          </a:xfrm>
        </p:spPr>
        <p:txBody>
          <a:bodyPr>
            <a:normAutofit fontScale="70000" lnSpcReduction="20000"/>
          </a:bodyPr>
          <a:lstStyle/>
          <a:p>
            <a:pPr marL="0" indent="0">
              <a:spcAft>
                <a:spcPts val="600"/>
              </a:spcAft>
              <a:buFont typeface="Arial" charset="0"/>
              <a:buNone/>
            </a:pPr>
            <a:r>
              <a:rPr lang="es-ES_tradnl" sz="4600" dirty="0"/>
              <a:t>Resolución del Consejo de Seguridad de las Naciones Unidas 2295 (2016):</a:t>
            </a:r>
            <a:endParaRPr lang="en-US" sz="4600" dirty="0"/>
          </a:p>
          <a:p>
            <a:pPr>
              <a:spcAft>
                <a:spcPts val="600"/>
              </a:spcAft>
            </a:pPr>
            <a:r>
              <a:rPr lang="es-ES_tradnl" sz="3600" dirty="0"/>
              <a:t>Autoriza a la MINUSMA a utilizar </a:t>
            </a:r>
            <a:r>
              <a:rPr lang="es-ES_tradnl" sz="3600" u="sng" dirty="0"/>
              <a:t>todos los medios necesarios</a:t>
            </a:r>
            <a:r>
              <a:rPr lang="es-ES_tradnl" sz="3600" dirty="0"/>
              <a:t> para llevar a cabo su mandato, </a:t>
            </a:r>
            <a:r>
              <a:rPr lang="es-ES_tradnl" sz="3600" u="sng" dirty="0"/>
              <a:t>dentro de los límites de su capacidad y zonas de despliegue</a:t>
            </a:r>
            <a:endParaRPr lang="en-US" sz="3600" dirty="0"/>
          </a:p>
          <a:p>
            <a:pPr>
              <a:spcAft>
                <a:spcPts val="600"/>
              </a:spcAft>
            </a:pPr>
            <a:r>
              <a:rPr lang="es-ES_tradnl" sz="3600" dirty="0"/>
              <a:t>Proteger, </a:t>
            </a:r>
            <a:r>
              <a:rPr lang="es-ES_tradnl" sz="3600" u="sng" dirty="0"/>
              <a:t>sin perjuicio</a:t>
            </a:r>
            <a:r>
              <a:rPr lang="es-ES_tradnl" sz="3600" dirty="0"/>
              <a:t> de la responsabilidad primordial que tienen las autoridades de Malí, a la población civil que se encuentra bajo amenaza de violencia física</a:t>
            </a:r>
            <a:endParaRPr lang="en-US" sz="3600" dirty="0"/>
          </a:p>
          <a:p>
            <a:r>
              <a:rPr lang="es-ES_tradnl" sz="3600" dirty="0"/>
              <a:t>Proporcionar </a:t>
            </a:r>
            <a:r>
              <a:rPr lang="es-ES_tradnl" sz="3600" u="sng" dirty="0"/>
              <a:t>protección específica a las mujeres y los niños</a:t>
            </a:r>
            <a:r>
              <a:rPr lang="es-ES_tradnl" sz="3600" dirty="0"/>
              <a:t> afectados por el conflicto armado, incluso mediante el despliegue de Asesores de Protección de Menores y Asesores de Protección de la Mujer, y atender las necesidades de las víctimas de actos de violencia sexual y por razón de género en el conflicto armado</a:t>
            </a:r>
            <a:endParaRPr lang="en-US" sz="36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752839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 rtlCol="0">
            <a:noAutofit/>
          </a:bodyPr>
          <a:lstStyle/>
          <a:p>
            <a:pPr algn="r"/>
            <a:r>
              <a:rPr lang="es-ES" altLang="en-US" sz="2800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Frase </a:t>
            </a:r>
            <a:br>
              <a:rPr lang="es-ES" altLang="en-US" sz="2800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</a:br>
            <a:r>
              <a:rPr lang="es-ES" altLang="en-US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“Todos los medios necesarios”</a:t>
            </a:r>
            <a:endParaRPr lang="en-US" altLang="en-US" dirty="0">
              <a:solidFill>
                <a:srgbClr val="558ED5"/>
              </a:solidFill>
              <a:latin typeface="Century Gothic" charset="0"/>
              <a:ea typeface="MS PGothic" charset="0"/>
              <a:cs typeface="MS PGothic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5300" y="2286000"/>
            <a:ext cx="8915400" cy="44196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s-ES_tradnl" dirty="0"/>
              <a:t>Autoridad para tomar todas las medidas, incluido el uso de la fuerza letal (como último recurso), </a:t>
            </a:r>
            <a:br>
              <a:rPr lang="es-ES_tradnl" dirty="0"/>
            </a:br>
            <a:r>
              <a:rPr lang="es-ES_tradnl" dirty="0"/>
              <a:t>que se necesiten para </a:t>
            </a:r>
            <a:br>
              <a:rPr lang="es-ES_tradnl" dirty="0"/>
            </a:br>
            <a:r>
              <a:rPr lang="es-ES_tradnl" dirty="0"/>
              <a:t>proteger a los civiles </a:t>
            </a:r>
            <a:br>
              <a:rPr lang="es-ES_tradnl" dirty="0"/>
            </a:br>
            <a:r>
              <a:rPr lang="es-ES_tradnl" dirty="0"/>
              <a:t>amenazados</a:t>
            </a:r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s-ES_tradnl" dirty="0"/>
              <a:t>Abarca medidas militares, </a:t>
            </a:r>
            <a:br>
              <a:rPr lang="es-ES_tradnl" dirty="0"/>
            </a:br>
            <a:r>
              <a:rPr lang="es-ES_tradnl" dirty="0"/>
              <a:t>civiles y policiales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pic>
        <p:nvPicPr>
          <p:cNvPr id="2051" name="Picture 3" descr="C:\Users\Thomas.Ritzer\Documents\PK pics\Laurie pics\UNPOL and communi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733800"/>
            <a:ext cx="4114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352843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981200"/>
            <a:ext cx="8915400" cy="47244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s-ES_tradnl" dirty="0"/>
              <a:t>Reconoce que los recursos disponibles </a:t>
            </a:r>
            <a:br>
              <a:rPr lang="es-ES_tradnl" dirty="0"/>
            </a:br>
            <a:r>
              <a:rPr lang="es-ES_tradnl" dirty="0"/>
              <a:t>son limitados</a:t>
            </a:r>
            <a:endParaRPr lang="en-US" dirty="0">
              <a:latin typeface="Calibri" charset="0"/>
              <a:ea typeface="ＭＳ Ｐゴシック" charset="0"/>
            </a:endParaRPr>
          </a:p>
          <a:p>
            <a:pPr>
              <a:spcAft>
                <a:spcPts val="1200"/>
              </a:spcAft>
            </a:pPr>
            <a:r>
              <a:rPr lang="es-ES_tradnl" dirty="0"/>
              <a:t>Necesaria para priorizar el uso de los recursos</a:t>
            </a:r>
            <a:endParaRPr lang="en-US" dirty="0">
              <a:latin typeface="Calibri" charset="0"/>
              <a:ea typeface="ＭＳ Ｐゴシック" charset="0"/>
            </a:endParaRPr>
          </a:p>
          <a:p>
            <a:pPr>
              <a:spcAft>
                <a:spcPts val="1200"/>
              </a:spcAft>
            </a:pPr>
            <a:r>
              <a:rPr lang="es-ES_tradnl" dirty="0"/>
              <a:t>Decisiones basadas en un análisis exhaustivo </a:t>
            </a:r>
            <a:br>
              <a:rPr lang="es-ES_tradnl" dirty="0"/>
            </a:br>
            <a:r>
              <a:rPr lang="es-ES_tradnl" dirty="0"/>
              <a:t>y una planificación coordinada</a:t>
            </a:r>
            <a:endParaRPr lang="en-US" dirty="0">
              <a:latin typeface="Calibri" charset="0"/>
              <a:ea typeface="ＭＳ Ｐゴシック" charset="0"/>
            </a:endParaRPr>
          </a:p>
          <a:p>
            <a:pPr>
              <a:spcAft>
                <a:spcPts val="1200"/>
              </a:spcAft>
            </a:pPr>
            <a:r>
              <a:rPr lang="es-ES_tradnl" dirty="0"/>
              <a:t>Cualquier carencia de capacidad debe ser puesta en conocimiento del personal directivo superior de la misión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274638"/>
            <a:ext cx="9601200" cy="1143000"/>
          </a:xfrm>
        </p:spPr>
        <p:txBody>
          <a:bodyPr rtlCol="0">
            <a:noAutofit/>
          </a:bodyPr>
          <a:lstStyle/>
          <a:p>
            <a:pPr algn="r"/>
            <a:r>
              <a:rPr lang="es-ES" altLang="en-US" sz="2800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Frase </a:t>
            </a:r>
            <a:br>
              <a:rPr lang="es-ES" altLang="en-US" sz="2800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</a:br>
            <a:r>
              <a:rPr lang="es-ES" altLang="en-US" sz="3600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“Dentro de los límites de su capacidad”</a:t>
            </a:r>
            <a:endParaRPr lang="en-US" altLang="en-US" sz="3600" dirty="0">
              <a:solidFill>
                <a:srgbClr val="558ED5"/>
              </a:solidFill>
              <a:latin typeface="Century Gothic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97088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5300" y="1828800"/>
            <a:ext cx="8915400" cy="48006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s-ES_tradnl" dirty="0"/>
              <a:t>El Gobierno receptor es el principal responsable de la protección de los civiles</a:t>
            </a:r>
            <a:endParaRPr lang="en-US" dirty="0">
              <a:latin typeface="Calibri" charset="0"/>
              <a:ea typeface="ＭＳ Ｐゴシック" charset="0"/>
            </a:endParaRPr>
          </a:p>
          <a:p>
            <a:pPr>
              <a:spcAft>
                <a:spcPts val="1200"/>
              </a:spcAft>
            </a:pPr>
            <a:r>
              <a:rPr lang="es-ES_tradnl" dirty="0"/>
              <a:t>Es posible que el Gobierno receptor no pueda </a:t>
            </a:r>
            <a:br>
              <a:rPr lang="es-ES_tradnl" dirty="0"/>
            </a:br>
            <a:r>
              <a:rPr lang="es-ES_tradnl" dirty="0"/>
              <a:t>o no quiera proteger a sus civiles</a:t>
            </a:r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s-ES_tradnl" dirty="0"/>
              <a:t>Las fuerzas del Gobierno receptor pueden ser </a:t>
            </a:r>
            <a:br>
              <a:rPr lang="es-ES_tradnl" dirty="0"/>
            </a:br>
            <a:r>
              <a:rPr lang="es-ES_tradnl" dirty="0"/>
              <a:t>una amenaza para los civiles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marL="862013" indent="-396875">
              <a:buFont typeface="Arial" charset="0"/>
              <a:buNone/>
            </a:pPr>
            <a:r>
              <a:rPr lang="en-US" sz="2600" dirty="0">
                <a:latin typeface="Calibri" charset="0"/>
                <a:ea typeface="ＭＳ Ｐゴシック" charset="0"/>
                <a:sym typeface="Wingdings" panose="05000000000000000000" pitchFamily="2" charset="2"/>
              </a:rPr>
              <a:t> </a:t>
            </a:r>
            <a:r>
              <a:rPr lang="es-ES_tradnl" sz="2600" dirty="0"/>
              <a:t>El personal de mantenimiento de la paz está autorizado </a:t>
            </a:r>
            <a:br>
              <a:rPr lang="es-ES_tradnl" sz="2600" dirty="0"/>
            </a:br>
            <a:r>
              <a:rPr lang="es-ES_tradnl" sz="2600" dirty="0"/>
              <a:t>a actuar para proteger a los civiles contra las fuerzas </a:t>
            </a:r>
            <a:br>
              <a:rPr lang="es-ES_tradnl" sz="2600" dirty="0"/>
            </a:br>
            <a:r>
              <a:rPr lang="es-ES_tradnl" sz="2600" dirty="0"/>
              <a:t>del Gobierno receptor si es necesario</a:t>
            </a:r>
            <a:endParaRPr lang="en-US" sz="2600" dirty="0">
              <a:latin typeface="Calibri" charset="0"/>
              <a:ea typeface="ＭＳ Ｐゴシック" charset="0"/>
              <a:sym typeface="Wingdings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 rtlCol="0">
            <a:noAutofit/>
          </a:bodyPr>
          <a:lstStyle/>
          <a:p>
            <a:pPr algn="r"/>
            <a:r>
              <a:rPr lang="en-US" altLang="en-US" sz="2800" dirty="0" err="1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Frase</a:t>
            </a:r>
            <a:r>
              <a:rPr lang="en-US" altLang="en-US" sz="2800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 </a:t>
            </a:r>
            <a:br>
              <a:rPr lang="en-US" altLang="en-US" sz="2800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</a:br>
            <a:r>
              <a:rPr lang="en-US" altLang="en-US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“Sin </a:t>
            </a:r>
            <a:r>
              <a:rPr lang="en-US" altLang="en-US" dirty="0" err="1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perjuicio</a:t>
            </a:r>
            <a:r>
              <a:rPr lang="en-US" altLang="en-US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 ...”</a:t>
            </a:r>
          </a:p>
        </p:txBody>
      </p:sp>
    </p:spTree>
    <p:extLst>
      <p:ext uri="{BB962C8B-B14F-4D97-AF65-F5344CB8AC3E}">
        <p14:creationId xmlns:p14="http://schemas.microsoft.com/office/powerpoint/2010/main" val="370647547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charset="0"/>
                <a:ea typeface="MS PGothic" charset="0"/>
                <a:cs typeface="MS PGothic" charset="0"/>
              </a:rPr>
              <a:t>Declaración Universal de Derechos Humanos, 1948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Century Gothic" charset="0"/>
              <a:ea typeface="MS PGothic" charset="0"/>
              <a:cs typeface="MS PGothic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6705600" cy="4343400"/>
          </a:xfrm>
        </p:spPr>
        <p:txBody>
          <a:bodyPr>
            <a:no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s-ES" i="1" dirty="0">
                <a:latin typeface="Calibri" charset="0"/>
                <a:ea typeface="ＭＳ Ｐゴシック" charset="0"/>
              </a:rPr>
              <a:t>“Todos los seres humanos nacen libres e iguales en dignidad y derechos”.</a:t>
            </a:r>
            <a:endParaRPr lang="en-US" i="1" dirty="0">
              <a:latin typeface="Calibri" charset="0"/>
              <a:ea typeface="ＭＳ Ｐゴシック" charset="0"/>
            </a:endParaRPr>
          </a:p>
          <a:p>
            <a:pPr>
              <a:spcAft>
                <a:spcPts val="600"/>
              </a:spcAft>
              <a:buFont typeface="Wingdings" charset="2"/>
              <a:buChar char="à"/>
              <a:tabLst>
                <a:tab pos="509588" algn="l"/>
              </a:tabLst>
            </a:pPr>
            <a:r>
              <a:rPr lang="en-US" sz="2800" dirty="0">
                <a:latin typeface="Calibri" charset="0"/>
                <a:ea typeface="ＭＳ Ｐゴシック" charset="0"/>
              </a:rPr>
              <a:t> </a:t>
            </a:r>
            <a:r>
              <a:rPr lang="es-ES" sz="2800" dirty="0">
                <a:latin typeface="Calibri" charset="0"/>
                <a:ea typeface="ＭＳ Ｐゴシック" charset="0"/>
              </a:rPr>
              <a:t>Sin distinciones de ningún tipo, como</a:t>
            </a:r>
            <a:endParaRPr lang="en-US" sz="2800" dirty="0">
              <a:latin typeface="Calibri" charset="0"/>
              <a:ea typeface="ＭＳ Ｐゴシック" charset="0"/>
            </a:endParaRPr>
          </a:p>
          <a:p>
            <a:pPr marL="915988" indent="-381000">
              <a:buFontTx/>
              <a:buChar char="-"/>
              <a:tabLst>
                <a:tab pos="509588" algn="l"/>
              </a:tabLst>
            </a:pPr>
            <a:r>
              <a:rPr lang="en-US" sz="2800" dirty="0">
                <a:latin typeface="Calibri" charset="0"/>
                <a:ea typeface="ＭＳ Ｐゴシック" charset="0"/>
              </a:rPr>
              <a:t>Raza</a:t>
            </a:r>
          </a:p>
          <a:p>
            <a:pPr marL="915988" indent="-381000">
              <a:buFontTx/>
              <a:buChar char="-"/>
              <a:tabLst>
                <a:tab pos="509588" algn="l"/>
              </a:tabLst>
            </a:pPr>
            <a:r>
              <a:rPr lang="en-US" sz="2800" dirty="0">
                <a:latin typeface="Calibri" charset="0"/>
                <a:ea typeface="ＭＳ Ｐゴシック" charset="0"/>
              </a:rPr>
              <a:t>Color</a:t>
            </a:r>
          </a:p>
          <a:p>
            <a:pPr marL="915988" indent="-381000">
              <a:buFontTx/>
              <a:buChar char="-"/>
              <a:tabLst>
                <a:tab pos="509588" algn="l"/>
              </a:tabLst>
            </a:pPr>
            <a:r>
              <a:rPr lang="en-US" sz="2800" dirty="0" err="1">
                <a:latin typeface="Calibri" charset="0"/>
                <a:ea typeface="ＭＳ Ｐゴシック" charset="0"/>
              </a:rPr>
              <a:t>Sexo</a:t>
            </a:r>
            <a:endParaRPr lang="en-US" sz="2800" dirty="0">
              <a:latin typeface="Calibri" charset="0"/>
              <a:ea typeface="ＭＳ Ｐゴシック" charset="0"/>
            </a:endParaRPr>
          </a:p>
          <a:p>
            <a:pPr marL="915988" indent="-381000">
              <a:buFontTx/>
              <a:buChar char="-"/>
              <a:tabLst>
                <a:tab pos="509588" algn="l"/>
              </a:tabLst>
            </a:pPr>
            <a:r>
              <a:rPr lang="en-US" sz="2800" dirty="0" err="1">
                <a:latin typeface="Calibri" charset="0"/>
                <a:ea typeface="ＭＳ Ｐゴシック" charset="0"/>
              </a:rPr>
              <a:t>Idioma</a:t>
            </a:r>
            <a:endParaRPr lang="en-US" sz="2800" dirty="0">
              <a:latin typeface="Calibri" charset="0"/>
              <a:ea typeface="ＭＳ Ｐゴシック" charset="0"/>
            </a:endParaRPr>
          </a:p>
          <a:p>
            <a:pPr marL="915988" indent="-381000">
              <a:buFontTx/>
              <a:buChar char="-"/>
              <a:tabLst>
                <a:tab pos="509588" algn="l"/>
              </a:tabLst>
            </a:pPr>
            <a:r>
              <a:rPr lang="en-US" sz="2800" dirty="0" err="1">
                <a:latin typeface="Calibri" charset="0"/>
                <a:ea typeface="ＭＳ Ｐゴシック" charset="0"/>
              </a:rPr>
              <a:t>Religión</a:t>
            </a:r>
            <a:endParaRPr lang="en-US" sz="2800" dirty="0">
              <a:latin typeface="Calibri" charset="0"/>
              <a:ea typeface="ＭＳ Ｐゴシック" charset="0"/>
            </a:endParaRPr>
          </a:p>
        </p:txBody>
      </p:sp>
      <p:pic>
        <p:nvPicPr>
          <p:cNvPr id="4" name="Picture 2" descr="F:\CPTM END\CPTM Slides Content\UDH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79073"/>
            <a:ext cx="2590800" cy="374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81400" y="3657615"/>
            <a:ext cx="3505200" cy="303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72"/>
              </a:spcBef>
              <a:buFontTx/>
              <a:buChar char="-"/>
              <a:tabLst>
                <a:tab pos="509588" algn="l"/>
              </a:tabLst>
            </a:pPr>
            <a:r>
              <a:rPr lang="en-US" sz="2800" dirty="0">
                <a:latin typeface="Calibri" charset="0"/>
                <a:ea typeface="ＭＳ Ｐゴシック" charset="0"/>
              </a:rPr>
              <a:t>   </a:t>
            </a:r>
            <a:r>
              <a:rPr lang="en-US" sz="2800" dirty="0" err="1">
                <a:latin typeface="Calibri" charset="0"/>
                <a:ea typeface="ＭＳ Ｐゴシック" charset="0"/>
              </a:rPr>
              <a:t>Opinión</a:t>
            </a:r>
            <a:r>
              <a:rPr lang="en-US" sz="2800" dirty="0">
                <a:latin typeface="Calibri" charset="0"/>
                <a:ea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</a:rPr>
              <a:t>política</a:t>
            </a:r>
            <a:endParaRPr lang="en-US" sz="2800" dirty="0">
              <a:latin typeface="Calibri" charset="0"/>
              <a:ea typeface="ＭＳ Ｐゴシック" charset="0"/>
            </a:endParaRPr>
          </a:p>
          <a:p>
            <a:pPr>
              <a:spcBef>
                <a:spcPts val="672"/>
              </a:spcBef>
              <a:buFontTx/>
              <a:buChar char="-"/>
              <a:tabLst>
                <a:tab pos="509588" algn="l"/>
              </a:tabLst>
            </a:pPr>
            <a:r>
              <a:rPr lang="en-US" sz="2800" dirty="0">
                <a:latin typeface="Calibri" charset="0"/>
                <a:ea typeface="ＭＳ Ｐゴシック" charset="0"/>
              </a:rPr>
              <a:t>   Origen social</a:t>
            </a:r>
          </a:p>
          <a:p>
            <a:pPr marL="342900" indent="-342900">
              <a:spcBef>
                <a:spcPts val="672"/>
              </a:spcBef>
              <a:buFontTx/>
              <a:buChar char="-"/>
            </a:pPr>
            <a:r>
              <a:rPr lang="en-US" sz="2800" dirty="0" err="1">
                <a:latin typeface="Calibri" charset="0"/>
                <a:ea typeface="ＭＳ Ｐゴシック" charset="0"/>
              </a:rPr>
              <a:t>Posición</a:t>
            </a:r>
            <a:r>
              <a:rPr lang="en-US" sz="2800" dirty="0">
                <a:latin typeface="Calibri" charset="0"/>
                <a:ea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</a:rPr>
              <a:t>económica</a:t>
            </a:r>
            <a:endParaRPr lang="en-US" sz="2800" dirty="0">
              <a:latin typeface="Calibri" charset="0"/>
              <a:ea typeface="ＭＳ Ｐゴシック" charset="0"/>
            </a:endParaRPr>
          </a:p>
          <a:p>
            <a:pPr>
              <a:spcBef>
                <a:spcPts val="672"/>
              </a:spcBef>
              <a:buFontTx/>
              <a:buChar char="-"/>
              <a:tabLst>
                <a:tab pos="509588" algn="l"/>
              </a:tabLst>
            </a:pPr>
            <a:r>
              <a:rPr lang="en-US" sz="2800" dirty="0">
                <a:latin typeface="Calibri" charset="0"/>
                <a:ea typeface="ＭＳ Ｐゴシック" charset="0"/>
              </a:rPr>
              <a:t>   Nacimiento</a:t>
            </a:r>
          </a:p>
          <a:p>
            <a:pPr marL="342900" indent="-342900">
              <a:spcBef>
                <a:spcPts val="672"/>
              </a:spcBef>
              <a:buFontTx/>
              <a:buChar char="-"/>
              <a:tabLst>
                <a:tab pos="509588" algn="l"/>
              </a:tabLst>
            </a:pPr>
            <a:r>
              <a:rPr lang="en-US" sz="2800" dirty="0" err="1">
                <a:latin typeface="Calibri" charset="0"/>
                <a:ea typeface="ＭＳ Ｐゴシック" charset="0"/>
              </a:rPr>
              <a:t>Cualquier</a:t>
            </a:r>
            <a:r>
              <a:rPr lang="en-US" sz="2800" dirty="0">
                <a:latin typeface="Calibri" charset="0"/>
                <a:ea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</a:rPr>
              <a:t>otra</a:t>
            </a:r>
            <a:r>
              <a:rPr lang="en-US" sz="2800" dirty="0">
                <a:latin typeface="Calibri" charset="0"/>
                <a:ea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</a:rPr>
              <a:t>condición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397963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5300" y="1981200"/>
            <a:ext cx="8915400" cy="4191000"/>
          </a:xfrm>
        </p:spPr>
        <p:txBody>
          <a:bodyPr>
            <a:noAutofit/>
          </a:bodyPr>
          <a:lstStyle/>
          <a:p>
            <a:r>
              <a:rPr lang="es-ES_tradnl" dirty="0"/>
              <a:t>Reconocimiento de la importancia de tener en cuenta las necesidades específicas de protección de las mujeres y los niños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lvl="8"/>
            <a:r>
              <a:rPr lang="es-ES_tradnl" sz="3200" dirty="0"/>
              <a:t>El Consejo de Seguridad puede solicitar el despliegue de Asesores de Protección </a:t>
            </a:r>
            <a:br>
              <a:rPr lang="es-ES_tradnl" sz="3200" dirty="0"/>
            </a:br>
            <a:r>
              <a:rPr lang="es-ES_tradnl" sz="3200" dirty="0"/>
              <a:t>de las Mujeres y los Niños</a:t>
            </a:r>
            <a:endParaRPr lang="en-US" sz="3200" dirty="0">
              <a:latin typeface="Calibri" charset="0"/>
              <a:ea typeface="ＭＳ Ｐゴシック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 rtlCol="0">
            <a:noAutofit/>
          </a:bodyPr>
          <a:lstStyle/>
          <a:p>
            <a:pPr algn="r"/>
            <a:r>
              <a:rPr lang="en-US" altLang="en-US" sz="2800" dirty="0" err="1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Frase</a:t>
            </a:r>
            <a:r>
              <a:rPr lang="en-US" altLang="en-US" sz="2800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 </a:t>
            </a:r>
            <a:br>
              <a:rPr lang="en-US" altLang="en-US" sz="2800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</a:br>
            <a:r>
              <a:rPr lang="en-US" altLang="en-US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“</a:t>
            </a:r>
            <a:r>
              <a:rPr lang="en-US" altLang="en-US" dirty="0" err="1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Protección</a:t>
            </a:r>
            <a:r>
              <a:rPr lang="en-US" altLang="en-US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 </a:t>
            </a:r>
            <a:r>
              <a:rPr lang="en-US" altLang="en-US" dirty="0" err="1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específica</a:t>
            </a:r>
            <a:r>
              <a:rPr lang="en-US" altLang="en-US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 a ...”</a:t>
            </a:r>
          </a:p>
        </p:txBody>
      </p:sp>
      <p:pic>
        <p:nvPicPr>
          <p:cNvPr id="4099" name="Picture 3" descr="C:\Users\Thomas.Ritzer\Documents\PBPS files\POC Policy\cover pics\5227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33800"/>
            <a:ext cx="30861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889944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74638"/>
            <a:ext cx="9334500" cy="1935162"/>
          </a:xfrm>
        </p:spPr>
        <p:txBody>
          <a:bodyPr rtlCol="0">
            <a:noAutofit/>
          </a:bodyPr>
          <a:lstStyle/>
          <a:p>
            <a:pPr algn="r"/>
            <a:r>
              <a:rPr lang="es-ES" altLang="en-US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Reglas de enfrentamiento </a:t>
            </a:r>
            <a:br>
              <a:rPr lang="es-ES" altLang="en-US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</a:br>
            <a:r>
              <a:rPr lang="es-ES" altLang="en-US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y directrices sobre el uso </a:t>
            </a:r>
            <a:br>
              <a:rPr lang="es-ES" altLang="en-US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</a:br>
            <a:r>
              <a:rPr lang="es-ES" altLang="en-US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de la fuerza</a:t>
            </a:r>
            <a:endParaRPr lang="en-US" altLang="en-US" dirty="0">
              <a:solidFill>
                <a:srgbClr val="558ED5"/>
              </a:solidFill>
              <a:latin typeface="Century Gothic" charset="0"/>
              <a:ea typeface="MS PGothic" charset="0"/>
              <a:cs typeface="MS PGothic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362200"/>
            <a:ext cx="8915400" cy="4449762"/>
          </a:xfrm>
        </p:spPr>
        <p:txBody>
          <a:bodyPr>
            <a:normAutofit fontScale="92500" lnSpcReduction="10000"/>
          </a:bodyPr>
          <a:lstStyle/>
          <a:p>
            <a:r>
              <a:rPr lang="es-ES_tradnl" dirty="0"/>
              <a:t>Orientaciones sobre el uso de la fuerza</a:t>
            </a:r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s-ES_tradnl" dirty="0"/>
              <a:t>Suele abarcar el uso de la fuerza en casos de legítima defensa; defensa del personal, las instalaciones y los bienes de las Naciones Unidas; y defensa del mandato</a:t>
            </a:r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s-ES_tradnl" dirty="0"/>
              <a:t>Orientaciones sobre el uso de la </a:t>
            </a:r>
            <a:br>
              <a:rPr lang="es-ES_tradnl" dirty="0"/>
            </a:br>
            <a:r>
              <a:rPr lang="es-ES_tradnl" dirty="0"/>
              <a:t>fuerza no armada, la detención, </a:t>
            </a:r>
            <a:br>
              <a:rPr lang="es-ES_tradnl" dirty="0"/>
            </a:br>
            <a:r>
              <a:rPr lang="es-ES_tradnl" dirty="0"/>
              <a:t>el registro y la incautación</a:t>
            </a:r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s-ES_tradnl" dirty="0"/>
              <a:t>Define el armamento reglamentario</a:t>
            </a:r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s-ES_tradnl" dirty="0"/>
              <a:t>Responsabilidad de mando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pic>
        <p:nvPicPr>
          <p:cNvPr id="4" name="Picture 3" descr="roe_guidelin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5" y="4162823"/>
            <a:ext cx="2024395" cy="249156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97195142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 rtlCol="0">
            <a:noAutofit/>
          </a:bodyPr>
          <a:lstStyle/>
          <a:p>
            <a:pPr algn="r"/>
            <a:r>
              <a:rPr lang="es-ES" altLang="en-US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Principios del uso de la fuerza</a:t>
            </a:r>
            <a:endParaRPr lang="en-US" altLang="en-US" dirty="0">
              <a:solidFill>
                <a:srgbClr val="558ED5"/>
              </a:solidFill>
              <a:latin typeface="Century Gothic" charset="0"/>
              <a:ea typeface="MS PGothic" charset="0"/>
              <a:cs typeface="MS PGothic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2133600"/>
            <a:ext cx="3581400" cy="4114800"/>
          </a:xfrm>
        </p:spPr>
        <p:txBody>
          <a:bodyPr>
            <a:noAutofit/>
          </a:bodyPr>
          <a:lstStyle/>
          <a:p>
            <a:r>
              <a:rPr lang="en-US" dirty="0">
                <a:latin typeface="Calibri" charset="0"/>
                <a:ea typeface="ＭＳ Ｐゴシック" charset="0"/>
              </a:rPr>
              <a:t>Gradual</a:t>
            </a:r>
          </a:p>
          <a:p>
            <a:r>
              <a:rPr lang="es-ES_tradnl" dirty="0"/>
              <a:t>Último recurso</a:t>
            </a:r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 err="1">
                <a:latin typeface="Calibri" charset="0"/>
                <a:ea typeface="ＭＳ Ｐゴシック" charset="0"/>
              </a:rPr>
              <a:t>Necesidad</a:t>
            </a:r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 err="1">
                <a:latin typeface="Calibri" charset="0"/>
                <a:ea typeface="ＭＳ Ｐゴシック" charset="0"/>
              </a:rPr>
              <a:t>Proporcionalidad</a:t>
            </a:r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n-US" dirty="0" err="1">
                <a:latin typeface="Calibri" charset="0"/>
                <a:ea typeface="ＭＳ Ｐゴシック" charset="0"/>
              </a:rPr>
              <a:t>Legalidad</a:t>
            </a:r>
            <a:endParaRPr lang="en-US" dirty="0">
              <a:latin typeface="Calibri" charset="0"/>
              <a:ea typeface="ＭＳ Ｐゴシック" charset="0"/>
            </a:endParaRPr>
          </a:p>
          <a:p>
            <a:r>
              <a:rPr lang="es-ES_tradnl" dirty="0"/>
              <a:t>Rendición de cuentas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pic>
        <p:nvPicPr>
          <p:cNvPr id="3076" name="Picture 4" descr="United Nations Peacekeeping Force in Cyprus (UNFICYP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0"/>
            <a:ext cx="468912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247195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err="1"/>
              <a:t>Consecuencias</a:t>
            </a:r>
            <a:r>
              <a:rPr lang="en-US" dirty="0"/>
              <a:t> de la </a:t>
            </a:r>
            <a:r>
              <a:rPr lang="en-US" dirty="0" err="1"/>
              <a:t>inacción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828800"/>
            <a:ext cx="8915400" cy="4191000"/>
          </a:xfrm>
        </p:spPr>
        <p:txBody>
          <a:bodyPr>
            <a:normAutofit lnSpcReduction="10000"/>
          </a:bodyPr>
          <a:lstStyle/>
          <a:p>
            <a:r>
              <a:rPr lang="es-ES_tradnl" dirty="0"/>
              <a:t>Pérdida de vidas o daños materiales evitables</a:t>
            </a:r>
            <a:endParaRPr lang="en-US" dirty="0"/>
          </a:p>
          <a:p>
            <a:r>
              <a:rPr lang="es-ES_tradnl" dirty="0"/>
              <a:t>El incumplimiento de las órdenes puede considerarse insubordinación</a:t>
            </a:r>
            <a:endParaRPr lang="en-US" dirty="0"/>
          </a:p>
          <a:p>
            <a:r>
              <a:rPr lang="es-ES_tradnl" dirty="0"/>
              <a:t>Repatriación de comandancias o contingentes enteros con el consiguiente perjuicio para la reputación nacional</a:t>
            </a:r>
            <a:endParaRPr lang="en-US" dirty="0"/>
          </a:p>
          <a:p>
            <a:pPr marL="0" indent="0">
              <a:buNone/>
            </a:pPr>
            <a:endParaRPr lang="en-US" sz="25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          </a:t>
            </a:r>
            <a:r>
              <a:rPr lang="es-ES_tradnl" dirty="0"/>
              <a:t>La inacción </a:t>
            </a:r>
            <a:r>
              <a:rPr lang="es-ES_tradnl" dirty="0">
                <a:solidFill>
                  <a:srgbClr val="FF0000"/>
                </a:solidFill>
              </a:rPr>
              <a:t>NO</a:t>
            </a:r>
            <a:r>
              <a:rPr lang="es-ES_tradnl" dirty="0"/>
              <a:t> es una opción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7418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 rtlCol="0">
            <a:noAutofit/>
          </a:bodyPr>
          <a:lstStyle/>
          <a:p>
            <a:pPr algn="r"/>
            <a:r>
              <a:rPr lang="en-US" altLang="en-US" dirty="0" err="1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Orientación</a:t>
            </a:r>
            <a:r>
              <a:rPr lang="en-US" altLang="en-US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 </a:t>
            </a:r>
            <a:r>
              <a:rPr lang="en-US" altLang="en-US" dirty="0" err="1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jurídica</a:t>
            </a:r>
            <a:r>
              <a:rPr lang="en-US" altLang="en-US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 disponible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5300" y="1905000"/>
            <a:ext cx="8915400" cy="4267200"/>
          </a:xfrm>
        </p:spPr>
        <p:txBody>
          <a:bodyPr>
            <a:noAutofit/>
          </a:bodyPr>
          <a:lstStyle/>
          <a:p>
            <a:r>
              <a:rPr lang="es-ES_tradnl" dirty="0"/>
              <a:t>Pedir consejo o aclaraciones a la Asesoría Jurídica de la Unidad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s-ES_tradnl" dirty="0"/>
              <a:t>Remitirse a los oficiales de mando, expertos civiles u Oficiales Jurídicos de la Fuerza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s-ES_tradnl" dirty="0"/>
              <a:t>Consultar con la Asesoría Jurídica a través del personal directivo superior de las misiones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s-ES_tradnl" dirty="0"/>
              <a:t>Remitirse a la Sede de las Naciones Unidas </a:t>
            </a:r>
            <a:br>
              <a:rPr lang="es-ES_tradnl" dirty="0"/>
            </a:br>
            <a:r>
              <a:rPr lang="es-ES_tradnl" dirty="0"/>
              <a:t>y a la Oficina del/de la Asesor(a) Jurídico/a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770015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err="1"/>
              <a:t>Conclusión</a:t>
            </a:r>
            <a:r>
              <a:rPr lang="en-US" dirty="0"/>
              <a:t> principal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905000"/>
            <a:ext cx="8915400" cy="4419600"/>
          </a:xfrm>
        </p:spPr>
        <p:txBody>
          <a:bodyPr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es-ES_tradnl" dirty="0"/>
              <a:t>El marco jurídico específico de la misión tiene en cuenta el entorno operacional y describe en detalle </a:t>
            </a:r>
            <a:br>
              <a:rPr lang="es-ES_tradnl" dirty="0"/>
            </a:br>
            <a:r>
              <a:rPr lang="es-ES_tradnl" dirty="0"/>
              <a:t>lo que se espera de una misión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s-ES_tradnl" dirty="0"/>
              <a:t>El mandato del Consejo de Seguridad establece </a:t>
            </a:r>
            <a:br>
              <a:rPr lang="es-ES_tradnl" dirty="0"/>
            </a:br>
            <a:r>
              <a:rPr lang="es-ES_tradnl" dirty="0"/>
              <a:t>y encomienda una misión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s-ES_tradnl" dirty="0"/>
              <a:t>Las reglas de enfrentamiento las directrices sobre el uso de la fuerza rigen aspectos esenciales de la labor de mantenimiento de la paz, como el uso de la fuerza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87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r"/>
            <a: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charset="0"/>
                <a:ea typeface="MS PGothic" charset="0"/>
                <a:cs typeface="MS PGothic" charset="0"/>
              </a:rPr>
              <a:t>¿</a:t>
            </a:r>
            <a:r>
              <a:rPr lang="en-US" alt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 Gothic" charset="0"/>
                <a:ea typeface="MS PGothic" charset="0"/>
                <a:cs typeface="MS PGothic" charset="0"/>
              </a:rPr>
              <a:t>Preguntas</a:t>
            </a:r>
            <a: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charset="0"/>
                <a:ea typeface="MS PGothic" charset="0"/>
                <a:cs typeface="MS PGothic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2493907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>
          <a:xfrm>
            <a:off x="393834" y="3352801"/>
            <a:ext cx="9118335" cy="2449513"/>
          </a:xfrm>
        </p:spPr>
        <p:txBody>
          <a:bodyPr>
            <a:noAutofit/>
          </a:bodyPr>
          <a:lstStyle/>
          <a:p>
            <a:r>
              <a:rPr lang="es-ES_tradnl" dirty="0"/>
              <a:t>Módulo 2.</a:t>
            </a:r>
            <a:br>
              <a:rPr lang="es-ES_tradnl" dirty="0"/>
            </a:br>
            <a:r>
              <a:rPr lang="es-ES_tradnl" dirty="0"/>
              <a:t>MARCO JURÍDICO (recapitulación)</a:t>
            </a:r>
            <a:endParaRPr lang="en-US" altLang="en-US" sz="5000" dirty="0">
              <a:solidFill>
                <a:srgbClr val="558ED5"/>
              </a:solidFill>
              <a:latin typeface="Century Gothic" pitchFamily="34" charset="0"/>
              <a:ea typeface="SimSun" pitchFamily="2" charset="-122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13" b="22163"/>
          <a:stretch/>
        </p:blipFill>
        <p:spPr bwMode="auto">
          <a:xfrm>
            <a:off x="412750" y="381001"/>
            <a:ext cx="9080500" cy="2895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16989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algn="r"/>
            <a:r>
              <a:rPr lang="en-US" alt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 Gothic" charset="0"/>
                <a:ea typeface="MS PGothic" charset="0"/>
                <a:cs typeface="MS PGothic" charset="0"/>
              </a:rPr>
              <a:t>Módulo</a:t>
            </a:r>
            <a: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charset="0"/>
                <a:ea typeface="MS PGothic" charset="0"/>
                <a:cs typeface="MS PGothic" charset="0"/>
              </a:rPr>
              <a:t> 2. </a:t>
            </a:r>
            <a:r>
              <a:rPr lang="en-US" alt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 Gothic" charset="0"/>
                <a:ea typeface="MS PGothic" charset="0"/>
                <a:cs typeface="MS PGothic" charset="0"/>
              </a:rPr>
              <a:t>Conclusiones</a:t>
            </a:r>
            <a:endParaRPr lang="en-US" altLang="en-US" dirty="0">
              <a:solidFill>
                <a:schemeClr val="tx2">
                  <a:lumMod val="60000"/>
                  <a:lumOff val="40000"/>
                </a:schemeClr>
              </a:solidFill>
              <a:latin typeface="Century Gothic" charset="0"/>
              <a:ea typeface="MS PGothic" charset="0"/>
              <a:cs typeface="MS PGothic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12750" y="1676400"/>
            <a:ext cx="9245600" cy="3886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95300" y="1676400"/>
            <a:ext cx="9029700" cy="4876800"/>
          </a:xfrm>
        </p:spPr>
        <p:txBody>
          <a:bodyPr>
            <a:noAutofit/>
          </a:bodyPr>
          <a:lstStyle/>
          <a:p>
            <a:r>
              <a:rPr lang="es-ES_tradnl" sz="2300" dirty="0"/>
              <a:t>Los marcos jurídicos rigen los derechos humanos, el derecho internacional humanitario y la labor de mantenimiento de la paz en general</a:t>
            </a:r>
            <a:endParaRPr lang="en-US" sz="2300" dirty="0"/>
          </a:p>
          <a:p>
            <a:r>
              <a:rPr lang="es-ES_tradnl" sz="2300" dirty="0"/>
              <a:t>El derecho internacional brinda una protección especial a los grupos vulnerables (mujeres, niños, refugiados ...)</a:t>
            </a:r>
            <a:endParaRPr lang="en-US" sz="2300" dirty="0"/>
          </a:p>
          <a:p>
            <a:r>
              <a:rPr lang="es-ES_tradnl" sz="2300" dirty="0"/>
              <a:t>El personal de mantenimiento de la paz debe vigilar y denunciar las violaciones de los derechos humanos y del derecho internacional humanitario</a:t>
            </a:r>
            <a:endParaRPr lang="en-US" sz="2300" dirty="0"/>
          </a:p>
          <a:p>
            <a:r>
              <a:rPr lang="es-ES_tradnl" sz="2300" dirty="0"/>
              <a:t>El personal de mantenimiento de la paz puede ser considerado responsable de acciones ilegales</a:t>
            </a:r>
            <a:endParaRPr lang="en-US" sz="2300" dirty="0"/>
          </a:p>
          <a:p>
            <a:r>
              <a:rPr lang="es-ES_tradnl" sz="2300" dirty="0"/>
              <a:t>Diríjase al mando superior, al/a la Oficial Jurídico/a militar, al/a la Asesor/a de Protección de los Civiles o al/a la Oficial Jurídico/a civil para recibir aclaraciones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94560825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charset="0"/>
                <a:ea typeface="MS PGothic" charset="0"/>
                <a:cs typeface="MS PGothic" charset="0"/>
              </a:rPr>
              <a:t>Declaración Universal de Derechos Humanos, 1948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Century Gothic" charset="0"/>
              <a:ea typeface="MS PGothic" charset="0"/>
              <a:cs typeface="MS PGothic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6705600" cy="4953000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s-ES" i="1" dirty="0">
                <a:latin typeface="Calibri" charset="0"/>
                <a:ea typeface="ＭＳ Ｐゴシック" charset="0"/>
              </a:rPr>
              <a:t>“Todos los seres humanos nacen libres e iguales en dignidad y derechos”.</a:t>
            </a:r>
            <a:endParaRPr lang="en-US" sz="2800" dirty="0">
              <a:latin typeface="Calibri" charset="0"/>
              <a:ea typeface="ＭＳ Ｐゴシック" charset="0"/>
            </a:endParaRPr>
          </a:p>
          <a:p>
            <a:pPr marL="520700" indent="-323850"/>
            <a:r>
              <a:rPr lang="es-ES" sz="2800" dirty="0">
                <a:latin typeface="Calibri" charset="0"/>
                <a:ea typeface="ＭＳ Ｐゴシック" charset="0"/>
              </a:rPr>
              <a:t>Derechos a la vida, la libertad </a:t>
            </a:r>
            <a:br>
              <a:rPr lang="es-ES" sz="2800" dirty="0">
                <a:latin typeface="Calibri" charset="0"/>
                <a:ea typeface="ＭＳ Ｐゴシック" charset="0"/>
              </a:rPr>
            </a:br>
            <a:r>
              <a:rPr lang="es-ES" sz="2800" dirty="0">
                <a:latin typeface="Calibri" charset="0"/>
                <a:ea typeface="ＭＳ Ｐゴシック" charset="0"/>
              </a:rPr>
              <a:t>y la seguridad de la persona</a:t>
            </a:r>
            <a:endParaRPr lang="en-US" sz="2800" dirty="0">
              <a:latin typeface="Calibri" charset="0"/>
              <a:ea typeface="ＭＳ Ｐゴシック" charset="0"/>
            </a:endParaRPr>
          </a:p>
          <a:p>
            <a:pPr marL="520700" indent="-323850"/>
            <a:r>
              <a:rPr lang="en-US" sz="2800" dirty="0" err="1">
                <a:latin typeface="Calibri" charset="0"/>
                <a:ea typeface="ＭＳ Ｐゴシック" charset="0"/>
              </a:rPr>
              <a:t>Prohibición</a:t>
            </a:r>
            <a:r>
              <a:rPr lang="en-US" sz="2800" dirty="0">
                <a:latin typeface="Calibri" charset="0"/>
                <a:ea typeface="ＭＳ Ｐゴシック" charset="0"/>
              </a:rPr>
              <a:t> de la </a:t>
            </a:r>
            <a:r>
              <a:rPr lang="en-US" sz="2800" dirty="0" err="1">
                <a:latin typeface="Calibri" charset="0"/>
                <a:ea typeface="ＭＳ Ｐゴシック" charset="0"/>
              </a:rPr>
              <a:t>esclavitud</a:t>
            </a:r>
            <a:endParaRPr lang="en-US" sz="2800" dirty="0">
              <a:latin typeface="Calibri" charset="0"/>
              <a:ea typeface="ＭＳ Ｐゴシック" charset="0"/>
            </a:endParaRPr>
          </a:p>
          <a:p>
            <a:pPr marL="520700" indent="-323850"/>
            <a:r>
              <a:rPr lang="en-US" sz="2800" dirty="0" err="1">
                <a:latin typeface="Calibri" charset="0"/>
                <a:ea typeface="ＭＳ Ｐゴシック" charset="0"/>
              </a:rPr>
              <a:t>Prohibición</a:t>
            </a:r>
            <a:r>
              <a:rPr lang="en-US" sz="2800" dirty="0">
                <a:latin typeface="Calibri" charset="0"/>
                <a:ea typeface="ＭＳ Ｐゴシック" charset="0"/>
              </a:rPr>
              <a:t> de la </a:t>
            </a:r>
            <a:r>
              <a:rPr lang="en-US" sz="2800" dirty="0" err="1">
                <a:latin typeface="Calibri" charset="0"/>
                <a:ea typeface="ＭＳ Ｐゴシック" charset="0"/>
              </a:rPr>
              <a:t>tortura</a:t>
            </a:r>
            <a:endParaRPr lang="en-US" sz="2800" dirty="0">
              <a:latin typeface="Calibri" charset="0"/>
              <a:ea typeface="ＭＳ Ｐゴシック" charset="0"/>
            </a:endParaRPr>
          </a:p>
          <a:p>
            <a:pPr marL="520700" indent="-323850"/>
            <a:r>
              <a:rPr lang="es-ES" sz="2800" dirty="0">
                <a:latin typeface="Calibri" charset="0"/>
                <a:ea typeface="ＭＳ Ｐゴシック" charset="0"/>
              </a:rPr>
              <a:t>Prohibición de las detenciones arbitrarias</a:t>
            </a:r>
            <a:endParaRPr lang="en-US" sz="2800" dirty="0">
              <a:latin typeface="Calibri" charset="0"/>
              <a:ea typeface="ＭＳ Ｐゴシック" charset="0"/>
            </a:endParaRPr>
          </a:p>
          <a:p>
            <a:pPr marL="520700" indent="-323850"/>
            <a:r>
              <a:rPr lang="en-US" sz="2800" dirty="0" err="1">
                <a:latin typeface="Calibri" charset="0"/>
                <a:ea typeface="ＭＳ Ｐゴシック" charset="0"/>
              </a:rPr>
              <a:t>Juicio</a:t>
            </a:r>
            <a:r>
              <a:rPr lang="en-US" sz="2800" dirty="0">
                <a:latin typeface="Calibri" charset="0"/>
                <a:ea typeface="ＭＳ Ｐゴシック" charset="0"/>
              </a:rPr>
              <a:t> </a:t>
            </a:r>
            <a:r>
              <a:rPr lang="en-US" sz="2800" dirty="0" err="1">
                <a:latin typeface="Calibri" charset="0"/>
                <a:ea typeface="ＭＳ Ｐゴシック" charset="0"/>
              </a:rPr>
              <a:t>imparcial</a:t>
            </a:r>
            <a:endParaRPr lang="en-US" sz="2800" dirty="0">
              <a:latin typeface="Calibri" charset="0"/>
              <a:ea typeface="ＭＳ Ｐゴシック" charset="0"/>
            </a:endParaRPr>
          </a:p>
          <a:p>
            <a:pPr marL="520700" indent="-323850"/>
            <a:r>
              <a:rPr lang="en-US" sz="2800" dirty="0">
                <a:latin typeface="Calibri" charset="0"/>
                <a:ea typeface="ＭＳ Ｐゴシック" charset="0"/>
              </a:rPr>
              <a:t>Libertad de </a:t>
            </a:r>
            <a:r>
              <a:rPr lang="en-US" sz="2800" dirty="0" err="1">
                <a:latin typeface="Calibri" charset="0"/>
                <a:ea typeface="ＭＳ Ｐゴシック" charset="0"/>
              </a:rPr>
              <a:t>expresión</a:t>
            </a:r>
            <a:endParaRPr lang="en-US" sz="2800" dirty="0">
              <a:latin typeface="Calibri" charset="0"/>
              <a:ea typeface="ＭＳ Ｐゴシック" charset="0"/>
            </a:endParaRPr>
          </a:p>
          <a:p>
            <a:pPr marL="520700" indent="-323850"/>
            <a:r>
              <a:rPr lang="en-US" sz="2800" dirty="0">
                <a:latin typeface="Calibri" charset="0"/>
                <a:ea typeface="ＭＳ Ｐゴシック" charset="0"/>
              </a:rPr>
              <a:t>Libertad de </a:t>
            </a:r>
            <a:r>
              <a:rPr lang="en-US" sz="2800" dirty="0" err="1">
                <a:latin typeface="Calibri" charset="0"/>
                <a:ea typeface="ＭＳ Ｐゴシック" charset="0"/>
              </a:rPr>
              <a:t>circulación</a:t>
            </a:r>
            <a:endParaRPr lang="en-US" sz="2800" dirty="0">
              <a:latin typeface="Calibri" charset="0"/>
              <a:ea typeface="ＭＳ Ｐゴシック" charset="0"/>
            </a:endParaRPr>
          </a:p>
          <a:p>
            <a:pPr marL="0" indent="0">
              <a:spcAft>
                <a:spcPts val="2400"/>
              </a:spcAft>
              <a:buNone/>
            </a:pPr>
            <a:endParaRPr lang="en-US" i="1" dirty="0">
              <a:latin typeface="Calibri" charset="0"/>
              <a:ea typeface="ＭＳ Ｐゴシック" charset="0"/>
            </a:endParaRPr>
          </a:p>
        </p:txBody>
      </p:sp>
      <p:pic>
        <p:nvPicPr>
          <p:cNvPr id="4" name="Picture 2" descr="F:\CPTM END\CPTM Slides Content\UDH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79073"/>
            <a:ext cx="2590800" cy="374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35992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304800"/>
            <a:ext cx="8915400" cy="1143000"/>
          </a:xfrm>
        </p:spPr>
        <p:txBody>
          <a:bodyPr rtlCol="0">
            <a:noAutofit/>
          </a:bodyPr>
          <a:lstStyle/>
          <a:p>
            <a:pPr algn="r"/>
            <a:r>
              <a:rPr lang="en-US" altLang="en-US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Carta </a:t>
            </a:r>
            <a:r>
              <a:rPr lang="en-US" altLang="en-US" dirty="0" err="1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Internacional</a:t>
            </a:r>
            <a:r>
              <a:rPr lang="en-US" altLang="en-US" dirty="0">
                <a:solidFill>
                  <a:srgbClr val="558ED5"/>
                </a:solidFill>
                <a:latin typeface="Century Gothic" charset="0"/>
                <a:ea typeface="MS PGothic" charset="0"/>
                <a:cs typeface="MS PGothic" charset="0"/>
              </a:rPr>
              <a:t> de Derechos Humanos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75869206"/>
              </p:ext>
            </p:extLst>
          </p:nvPr>
        </p:nvGraphicFramePr>
        <p:xfrm>
          <a:off x="1828800" y="1600200"/>
          <a:ext cx="6959600" cy="4792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62200" y="3242214"/>
            <a:ext cx="1828800" cy="1508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Carta </a:t>
            </a:r>
            <a:r>
              <a:rPr lang="en-US" sz="2300" b="1" dirty="0" err="1">
                <a:solidFill>
                  <a:schemeClr val="bg1"/>
                </a:solidFill>
              </a:rPr>
              <a:t>Internacional</a:t>
            </a:r>
            <a:r>
              <a:rPr lang="en-US" sz="2300" b="1" dirty="0">
                <a:solidFill>
                  <a:schemeClr val="bg1"/>
                </a:solidFill>
              </a:rPr>
              <a:t> de Derechos Humanos</a:t>
            </a:r>
            <a:endParaRPr lang="en-GB" sz="2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23732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2591365DD56D4D8750E674CD62EF32" ma:contentTypeVersion="15" ma:contentTypeDescription="Create a new document." ma:contentTypeScope="" ma:versionID="b705d44036b8c209ba60c04a3e72a81a">
  <xsd:schema xmlns:xsd="http://www.w3.org/2001/XMLSchema" xmlns:xs="http://www.w3.org/2001/XMLSchema" xmlns:p="http://schemas.microsoft.com/office/2006/metadata/properties" xmlns:ns2="ffaef953-2cda-4d9d-b070-85228d2d3b5f" xmlns:ns3="756f3f7a-cc20-4157-bc78-ddc9769d8db6" targetNamespace="http://schemas.microsoft.com/office/2006/metadata/properties" ma:root="true" ma:fieldsID="4834ab69a471149cc6084602625b200b" ns2:_="" ns3:_="">
    <xsd:import namespace="ffaef953-2cda-4d9d-b070-85228d2d3b5f"/>
    <xsd:import namespace="756f3f7a-cc20-4157-bc78-ddc9769d8d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_x0023_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aef953-2cda-4d9d-b070-85228d2d3b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x0023_" ma:index="12" nillable="true" ma:displayName="#" ma:format="Dropdown" ma:internalName="_x0023_" ma:percentage="FALSE">
      <xsd:simpleType>
        <xsd:restriction base="dms:Number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f3f7a-cc20-4157-bc78-ddc9769d8db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ffaef953-2cda-4d9d-b070-85228d2d3b5f" xsi:nil="true"/>
    <_x0023_ xmlns="ffaef953-2cda-4d9d-b070-85228d2d3b5f" xsi:nil="true"/>
  </documentManagement>
</p:properties>
</file>

<file path=customXml/itemProps1.xml><?xml version="1.0" encoding="utf-8"?>
<ds:datastoreItem xmlns:ds="http://schemas.openxmlformats.org/officeDocument/2006/customXml" ds:itemID="{4642C7FE-06A2-4034-8D7E-C946F0DBC506}"/>
</file>

<file path=customXml/itemProps2.xml><?xml version="1.0" encoding="utf-8"?>
<ds:datastoreItem xmlns:ds="http://schemas.openxmlformats.org/officeDocument/2006/customXml" ds:itemID="{7FFF6D81-877B-47E2-AC80-FFE4040909D3}"/>
</file>

<file path=customXml/itemProps3.xml><?xml version="1.0" encoding="utf-8"?>
<ds:datastoreItem xmlns:ds="http://schemas.openxmlformats.org/officeDocument/2006/customXml" ds:itemID="{F4F99C8F-831A-4BD7-88C7-58E82D562E11}"/>
</file>

<file path=docProps/app.xml><?xml version="1.0" encoding="utf-8"?>
<Properties xmlns="http://schemas.openxmlformats.org/officeDocument/2006/extended-properties" xmlns:vt="http://schemas.openxmlformats.org/officeDocument/2006/docPropsVTypes">
  <TotalTime>66571</TotalTime>
  <Words>4200</Words>
  <Application>Microsoft Office PowerPoint</Application>
  <PresentationFormat>A4 Paper (210x297 mm)</PresentationFormat>
  <Paragraphs>520</Paragraphs>
  <Slides>78</Slides>
  <Notes>73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3" baseType="lpstr">
      <vt:lpstr>Arial</vt:lpstr>
      <vt:lpstr>Calibri</vt:lpstr>
      <vt:lpstr>Century Gothic</vt:lpstr>
      <vt:lpstr>Wingdings</vt:lpstr>
      <vt:lpstr>Office Theme</vt:lpstr>
      <vt:lpstr>Módulo 2.  MARCO JURÍDICO</vt:lpstr>
      <vt:lpstr>Objetivos de aprendizaje</vt:lpstr>
      <vt:lpstr>Sinopsis</vt:lpstr>
      <vt:lpstr>Derecho internacional</vt:lpstr>
      <vt:lpstr>Derecho internacional</vt:lpstr>
      <vt:lpstr>¿Qué es el derecho internacional de los derechos humanos?</vt:lpstr>
      <vt:lpstr>Declaración Universal de Derechos Humanos, 1948</vt:lpstr>
      <vt:lpstr>Declaración Universal de Derechos Humanos, 1948</vt:lpstr>
      <vt:lpstr>Carta Internacional de Derechos Humanos</vt:lpstr>
      <vt:lpstr>Derecho internacional de los derechos humanos sobre protección infantil</vt:lpstr>
      <vt:lpstr>Convención sobre los  Derechos del Niño</vt:lpstr>
      <vt:lpstr>Principios y Directrices sobre los Niños Asociados a Fuerzas o Grupos Armados (Principios de París)</vt:lpstr>
      <vt:lpstr>PowerPoint Presentation</vt:lpstr>
      <vt:lpstr>¿Por qué el derecho de los derechos humanos es importante para las operaciones de paz?</vt:lpstr>
      <vt:lpstr>Política de diligencia debida en materia de derechos humanos</vt:lpstr>
      <vt:lpstr>Conclusión principal</vt:lpstr>
      <vt:lpstr>¿Preguntas?</vt:lpstr>
      <vt:lpstr>Derecho internacional</vt:lpstr>
      <vt:lpstr>¿Qué es el derecho internacional humanitario?</vt:lpstr>
      <vt:lpstr>Instrumentos básicos del derecho internacional humanitario</vt:lpstr>
      <vt:lpstr>¿Qué hace el derecho internacional humanitario?</vt:lpstr>
      <vt:lpstr>Principios básicos del derecho internacional humanitario</vt:lpstr>
      <vt:lpstr>Protecciones especiales del derecho internacional humanitario</vt:lpstr>
      <vt:lpstr>Derecho internacional humanitario sobre  protección infantil</vt:lpstr>
      <vt:lpstr>Derecho internacional humanitario sobre protección de las mujeres</vt:lpstr>
      <vt:lpstr>¿Por qué el derecho internacional humanitario es importante para las operaciones de paz?</vt:lpstr>
      <vt:lpstr>Caso hipotético</vt:lpstr>
      <vt:lpstr>Conclusión principal</vt:lpstr>
      <vt:lpstr>¿Preguntas?</vt:lpstr>
      <vt:lpstr>Derecho internacional</vt:lpstr>
      <vt:lpstr>¿Qué es el derecho internacional de los refugiados?</vt:lpstr>
      <vt:lpstr>Convención sobre el Estatuto de los Refugiados</vt:lpstr>
      <vt:lpstr>Derechos de los refugiados</vt:lpstr>
      <vt:lpstr>Desplazados internos</vt:lpstr>
      <vt:lpstr>Derechos de los  desplazados internos</vt:lpstr>
      <vt:lpstr>¿Por qué el derecho de los refugiados es importante para las operaciones de paz?</vt:lpstr>
      <vt:lpstr>Conclusión principal</vt:lpstr>
      <vt:lpstr>¿Preguntas?</vt:lpstr>
      <vt:lpstr>Derecho internacional</vt:lpstr>
      <vt:lpstr>¿Qué es el derecho penal internacional?</vt:lpstr>
      <vt:lpstr>Corte Penal Internacional</vt:lpstr>
      <vt:lpstr>Principios fundamentales de la Corte Penal Internacional</vt:lpstr>
      <vt:lpstr>PowerPoint Presentation</vt:lpstr>
      <vt:lpstr>¿Por qué el derecho penal internacional es importante para las operaciones de paz?</vt:lpstr>
      <vt:lpstr>¿Por qué el derecho penal internacional es importante para las operaciones de paz?</vt:lpstr>
      <vt:lpstr>Conclusión principal</vt:lpstr>
      <vt:lpstr>¿Preguntas?</vt:lpstr>
      <vt:lpstr>Derecho internacional</vt:lpstr>
      <vt:lpstr>PowerPoint Presentation</vt:lpstr>
      <vt:lpstr>¿Preguntas?</vt:lpstr>
      <vt:lpstr>Sinopsis</vt:lpstr>
      <vt:lpstr>Marco jurídico y de políticas de las Naciones Unidas</vt:lpstr>
      <vt:lpstr>¿Qué es la Carta de las Naciones Unidas?</vt:lpstr>
      <vt:lpstr>¿Qué dice la Carta de las Naciones Unidas?</vt:lpstr>
      <vt:lpstr>Convención sobre Prerrogativas e Inmunidades</vt:lpstr>
      <vt:lpstr>Acuerdo con el Estado receptor</vt:lpstr>
      <vt:lpstr>Acuerdo con el Estado de origen</vt:lpstr>
      <vt:lpstr>Código de conducta</vt:lpstr>
      <vt:lpstr>Políticas del DOMP y el DAAT</vt:lpstr>
      <vt:lpstr>Conclusión principal</vt:lpstr>
      <vt:lpstr>¿Preguntas? </vt:lpstr>
      <vt:lpstr>Sinopsis</vt:lpstr>
      <vt:lpstr>Marco jurídico específico  de la misión</vt:lpstr>
      <vt:lpstr>Marco jurídico específico  de la misión</vt:lpstr>
      <vt:lpstr>Mandato del Consejo  de Seguridad</vt:lpstr>
      <vt:lpstr>Lenguaje del mandato sobre protección de los civiles</vt:lpstr>
      <vt:lpstr>Frase  “Todos los medios necesarios”</vt:lpstr>
      <vt:lpstr>Frase  “Dentro de los límites de su capacidad”</vt:lpstr>
      <vt:lpstr>Frase  “Sin perjuicio ...”</vt:lpstr>
      <vt:lpstr>Frase  “Protección específica a ...”</vt:lpstr>
      <vt:lpstr>Reglas de enfrentamiento  y directrices sobre el uso  de la fuerza</vt:lpstr>
      <vt:lpstr>Principios del uso de la fuerza</vt:lpstr>
      <vt:lpstr>Consecuencias de la inacción</vt:lpstr>
      <vt:lpstr>Orientación jurídica disponible</vt:lpstr>
      <vt:lpstr>Conclusión principal </vt:lpstr>
      <vt:lpstr>¿Preguntas?</vt:lpstr>
      <vt:lpstr>Módulo 2. MARCO JURÍDICO (recapitulación)</vt:lpstr>
      <vt:lpstr>Módulo 2. Conclusiones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2: FRAMEWORK FOR  CHILD PROTECTION</dc:title>
  <dc:creator>Rafael Barbieri</dc:creator>
  <cp:lastModifiedBy>Yalemi Barcelo Hondares</cp:lastModifiedBy>
  <cp:revision>835</cp:revision>
  <cp:lastPrinted>2016-12-06T23:10:49Z</cp:lastPrinted>
  <dcterms:created xsi:type="dcterms:W3CDTF">2006-08-16T00:00:00Z</dcterms:created>
  <dcterms:modified xsi:type="dcterms:W3CDTF">2021-04-13T20:01:52Z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0x010100E52591365DD56D4D8750E674CD62EF32</vt:lpwstr>
  </property>
</Properties>
</file>